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9" r:id="rId5"/>
    <p:sldId id="297" r:id="rId6"/>
    <p:sldId id="291" r:id="rId7"/>
    <p:sldId id="262" r:id="rId8"/>
    <p:sldId id="257" r:id="rId9"/>
    <p:sldId id="273" r:id="rId10"/>
    <p:sldId id="274" r:id="rId11"/>
    <p:sldId id="293" r:id="rId12"/>
    <p:sldId id="275" r:id="rId13"/>
    <p:sldId id="292" r:id="rId14"/>
    <p:sldId id="277" r:id="rId15"/>
    <p:sldId id="264" r:id="rId16"/>
    <p:sldId id="278" r:id="rId17"/>
    <p:sldId id="294" r:id="rId18"/>
    <p:sldId id="279" r:id="rId19"/>
    <p:sldId id="281" r:id="rId20"/>
    <p:sldId id="296" r:id="rId21"/>
    <p:sldId id="268" r:id="rId22"/>
    <p:sldId id="283" r:id="rId23"/>
    <p:sldId id="295" r:id="rId24"/>
    <p:sldId id="284" r:id="rId25"/>
    <p:sldId id="298" r:id="rId26"/>
    <p:sldId id="269" r:id="rId27"/>
    <p:sldId id="270" r:id="rId28"/>
    <p:sldId id="286" r:id="rId29"/>
    <p:sldId id="266" r:id="rId30"/>
    <p:sldId id="287" r:id="rId31"/>
    <p:sldId id="289" r:id="rId32"/>
    <p:sldId id="290" r:id="rId33"/>
    <p:sldId id="272" r:id="rId34"/>
    <p:sldId id="29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p:scale>
          <a:sx n="96" d="100"/>
          <a:sy n="96" d="100"/>
        </p:scale>
        <p:origin x="60"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Basford" userId="87e31638-c8b4-44b0-88d8-858f1d78f19b" providerId="ADAL" clId="{E084B72E-3BA9-4F21-8498-11490504456F}"/>
    <pc:docChg chg="modSld">
      <pc:chgData name="Lynn Basford" userId="87e31638-c8b4-44b0-88d8-858f1d78f19b" providerId="ADAL" clId="{E084B72E-3BA9-4F21-8498-11490504456F}" dt="2021-09-28T16:05:06.186" v="6" actId="20577"/>
      <pc:docMkLst>
        <pc:docMk/>
      </pc:docMkLst>
      <pc:sldChg chg="modSp mod">
        <pc:chgData name="Lynn Basford" userId="87e31638-c8b4-44b0-88d8-858f1d78f19b" providerId="ADAL" clId="{E084B72E-3BA9-4F21-8498-11490504456F}" dt="2021-09-28T16:02:24.203" v="3" actId="20577"/>
        <pc:sldMkLst>
          <pc:docMk/>
          <pc:sldMk cId="3380103193" sldId="264"/>
        </pc:sldMkLst>
        <pc:spChg chg="mod">
          <ac:chgData name="Lynn Basford" userId="87e31638-c8b4-44b0-88d8-858f1d78f19b" providerId="ADAL" clId="{E084B72E-3BA9-4F21-8498-11490504456F}" dt="2021-09-28T16:02:24.203" v="3" actId="20577"/>
          <ac:spMkLst>
            <pc:docMk/>
            <pc:sldMk cId="3380103193" sldId="264"/>
            <ac:spMk id="3" creationId="{1B7EC0C6-1C0F-9745-87B2-160F9BD181A6}"/>
          </ac:spMkLst>
        </pc:spChg>
      </pc:sldChg>
      <pc:sldChg chg="modSp mod">
        <pc:chgData name="Lynn Basford" userId="87e31638-c8b4-44b0-88d8-858f1d78f19b" providerId="ADAL" clId="{E084B72E-3BA9-4F21-8498-11490504456F}" dt="2021-09-28T16:02:59.172" v="5" actId="20577"/>
        <pc:sldMkLst>
          <pc:docMk/>
          <pc:sldMk cId="2448289502" sldId="268"/>
        </pc:sldMkLst>
        <pc:spChg chg="mod">
          <ac:chgData name="Lynn Basford" userId="87e31638-c8b4-44b0-88d8-858f1d78f19b" providerId="ADAL" clId="{E084B72E-3BA9-4F21-8498-11490504456F}" dt="2021-09-28T16:02:59.172" v="5" actId="20577"/>
          <ac:spMkLst>
            <pc:docMk/>
            <pc:sldMk cId="2448289502" sldId="268"/>
            <ac:spMk id="3" creationId="{13710DB6-6780-4B50-9445-CFB15AC625A8}"/>
          </ac:spMkLst>
        </pc:spChg>
      </pc:sldChg>
      <pc:sldChg chg="modSp mod">
        <pc:chgData name="Lynn Basford" userId="87e31638-c8b4-44b0-88d8-858f1d78f19b" providerId="ADAL" clId="{E084B72E-3BA9-4F21-8498-11490504456F}" dt="2021-09-28T16:05:06.186" v="6" actId="20577"/>
        <pc:sldMkLst>
          <pc:docMk/>
          <pc:sldMk cId="3301014289" sldId="284"/>
        </pc:sldMkLst>
        <pc:spChg chg="mod">
          <ac:chgData name="Lynn Basford" userId="87e31638-c8b4-44b0-88d8-858f1d78f19b" providerId="ADAL" clId="{E084B72E-3BA9-4F21-8498-11490504456F}" dt="2021-09-28T16:05:06.186" v="6" actId="20577"/>
          <ac:spMkLst>
            <pc:docMk/>
            <pc:sldMk cId="3301014289" sldId="284"/>
            <ac:spMk id="7" creationId="{8B25FFF7-EF22-4CFE-AC1C-1061959DB08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2137CF-A309-7F47-A10A-6DF8ADEADE4A}"/>
              </a:ext>
            </a:extLst>
          </p:cNvPr>
          <p:cNvPicPr>
            <a:picLocks noChangeAspect="1"/>
          </p:cNvPicPr>
          <p:nvPr userDrawn="1"/>
        </p:nvPicPr>
        <p:blipFill>
          <a:blip r:embed="rId2"/>
          <a:stretch>
            <a:fillRect/>
          </a:stretch>
        </p:blipFill>
        <p:spPr>
          <a:xfrm>
            <a:off x="6834" y="0"/>
            <a:ext cx="12178332"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lnSpc>
                <a:spcPts val="5480"/>
              </a:lnSpc>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spc="300">
                <a:solidFill>
                  <a:schemeClr val="accent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9/28/2021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DB23A0-33F3-A840-A548-77A8A344251A}"/>
              </a:ext>
            </a:extLst>
          </p:cNvPr>
          <p:cNvPicPr>
            <a:picLocks noChangeAspect="1"/>
          </p:cNvPicPr>
          <p:nvPr userDrawn="1"/>
        </p:nvPicPr>
        <p:blipFill>
          <a:blip r:embed="rId2"/>
          <a:stretch>
            <a:fillRect/>
          </a:stretch>
        </p:blipFill>
        <p:spPr>
          <a:xfrm>
            <a:off x="0" y="1921"/>
            <a:ext cx="12192000" cy="6854158"/>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p:nvPr>
        </p:nvSpPr>
        <p:spPr>
          <a:xfrm>
            <a:off x="6895559" y="2677644"/>
            <a:ext cx="4748144" cy="2283824"/>
          </a:xfrm>
        </p:spPr>
        <p:txBody>
          <a:bodyPr anchor="ctr"/>
          <a:lstStyle>
            <a:lvl1pPr marL="0" indent="0" algn="l">
              <a:buNone/>
              <a:defRPr sz="2000" cap="all" spc="3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9/28/2021</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9/28/2021</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9/28/2021</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E981D-4AB5-C04A-869C-5B1E5BEC3A8A}"/>
              </a:ext>
            </a:extLst>
          </p:cNvPr>
          <p:cNvPicPr>
            <a:picLocks noChangeAspect="1"/>
          </p:cNvPicPr>
          <p:nvPr userDrawn="1"/>
        </p:nvPicPr>
        <p:blipFill>
          <a:blip r:embed="rId2"/>
          <a:stretch>
            <a:fillRect/>
          </a:stretch>
        </p:blipFill>
        <p:spPr>
          <a:xfrm>
            <a:off x="0" y="1921"/>
            <a:ext cx="12192000" cy="6854158"/>
          </a:xfrm>
          <a:prstGeom prst="rect">
            <a:avLst/>
          </a:prstGeom>
        </p:spPr>
      </p:pic>
      <p:sp>
        <p:nvSpPr>
          <p:cNvPr id="2" name="Date Placeholder 1"/>
          <p:cNvSpPr>
            <a:spLocks noGrp="1"/>
          </p:cNvSpPr>
          <p:nvPr>
            <p:ph type="dt" sz="half" idx="10"/>
          </p:nvPr>
        </p:nvSpPr>
        <p:spPr/>
        <p:txBody>
          <a:bodyPr/>
          <a:lstStyle/>
          <a:p>
            <a:fld id="{7C8D7E02-BCB8-4D50-A234-369438C08659}" type="datetimeFigureOut">
              <a:rPr lang="en-US" dirty="0"/>
              <a:t>9/28/2021</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72FF4A-C44D-E341-A0E0-C614B927B08A}"/>
              </a:ext>
            </a:extLst>
          </p:cNvPr>
          <p:cNvPicPr>
            <a:picLocks noChangeAspect="1"/>
          </p:cNvPicPr>
          <p:nvPr userDrawn="1"/>
        </p:nvPicPr>
        <p:blipFill>
          <a:blip r:embed="rId2"/>
          <a:stretch>
            <a:fillRect/>
          </a:stretch>
        </p:blipFill>
        <p:spPr>
          <a:xfrm>
            <a:off x="6834" y="0"/>
            <a:ext cx="12178331" cy="6858000"/>
          </a:xfrm>
          <a:prstGeom prst="rect">
            <a:avLst/>
          </a:prstGeom>
        </p:spPr>
      </p:pic>
      <p:sp>
        <p:nvSpPr>
          <p:cNvPr id="2" name="Title 1"/>
          <p:cNvSpPr>
            <a:spLocks noGrp="1"/>
          </p:cNvSpPr>
          <p:nvPr>
            <p:ph type="title"/>
          </p:nvPr>
        </p:nvSpPr>
        <p:spPr>
          <a:xfrm>
            <a:off x="1154954" y="1295400"/>
            <a:ext cx="3463937" cy="1600200"/>
          </a:xfrm>
        </p:spPr>
        <p:txBody>
          <a:bodyPr anchor="b"/>
          <a:lstStyle>
            <a:lvl1pPr algn="l">
              <a:defRPr sz="3600" b="1"/>
            </a:lvl1pPr>
          </a:lstStyle>
          <a:p>
            <a:r>
              <a:rPr lang="en-US" dirty="0"/>
              <a:t>Click to edit Master title style</a:t>
            </a:r>
          </a:p>
        </p:txBody>
      </p:sp>
      <p:sp>
        <p:nvSpPr>
          <p:cNvPr id="3" name="Content Placeholder 2"/>
          <p:cNvSpPr>
            <a:spLocks noGrp="1"/>
          </p:cNvSpPr>
          <p:nvPr>
            <p:ph idx="1"/>
          </p:nvPr>
        </p:nvSpPr>
        <p:spPr>
          <a:xfrm>
            <a:off x="5216769" y="1447800"/>
            <a:ext cx="5754443"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bwMode="gray">
          <a:xfrm>
            <a:off x="1154954" y="3129280"/>
            <a:ext cx="2793158" cy="2895599"/>
          </a:xfrm>
        </p:spPr>
        <p:txBody>
          <a:bodyPr>
            <a:normAutofit/>
          </a:bodyPr>
          <a:lstStyle>
            <a:lvl1pPr marL="0" indent="0">
              <a:buNone/>
              <a:defRPr sz="1800" b="1" spc="300">
                <a:solidFill>
                  <a:schemeClr val="accent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9/28/2021</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701844-8CE2-BC42-9065-E465C11484A5}"/>
              </a:ext>
            </a:extLst>
          </p:cNvPr>
          <p:cNvPicPr>
            <a:picLocks noChangeAspect="1"/>
          </p:cNvPicPr>
          <p:nvPr userDrawn="1"/>
        </p:nvPicPr>
        <p:blipFill>
          <a:blip r:embed="rId13"/>
          <a:stretch>
            <a:fillRect/>
          </a:stretch>
        </p:blipFill>
        <p:spPr>
          <a:xfrm>
            <a:off x="6834" y="0"/>
            <a:ext cx="12178332" cy="685800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9/28/2021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9" r:id="rId9"/>
    <p:sldLayoutId id="2147483670" r:id="rId10"/>
    <p:sldLayoutId id="2147483658" r:id="rId11"/>
  </p:sldLayoutIdLst>
  <p:hf sldNum="0" hdr="0" ftr="0" dt="0"/>
  <p:txStyles>
    <p:titleStyle>
      <a:lvl1pPr algn="l" defTabSz="457200" rtl="0" eaLnBrk="1" latinLnBrk="0" hangingPunct="1">
        <a:spcBef>
          <a:spcPct val="0"/>
        </a:spcBef>
        <a:buNone/>
        <a:defRPr sz="3600" b="1" i="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doi.org/10.1016/j.trip.2021.100438"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trics.org/img/TRICS%20Good%20Practice%20Guide%202021.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tf-oecd.org/travel-transitions-policy-makers-respond-mobility-trends" TargetMode="External"/><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hyperlink" Target="https://www.tapforuncertainty.eu/" TargetMode="Externa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6F415-BDEC-9F44-927B-A998B62FA582}"/>
              </a:ext>
            </a:extLst>
          </p:cNvPr>
          <p:cNvSpPr>
            <a:spLocks noGrp="1"/>
          </p:cNvSpPr>
          <p:nvPr>
            <p:ph type="title"/>
          </p:nvPr>
        </p:nvSpPr>
        <p:spPr>
          <a:xfrm>
            <a:off x="273326" y="924340"/>
            <a:ext cx="4487518" cy="4850295"/>
          </a:xfrm>
        </p:spPr>
        <p:txBody>
          <a:bodyPr anchor="t" anchorCtr="0"/>
          <a:lstStyle/>
          <a:p>
            <a:pPr>
              <a:spcBef>
                <a:spcPts val="600"/>
              </a:spcBef>
              <a:spcAft>
                <a:spcPts val="600"/>
              </a:spcAft>
            </a:pPr>
            <a:br>
              <a:rPr lang="en-GB" sz="3200" dirty="0">
                <a:effectLst/>
              </a:rPr>
            </a:br>
            <a:r>
              <a:rPr lang="en-GB" sz="3200" dirty="0">
                <a:effectLst/>
              </a:rPr>
              <a:t>TRICS Guidance Note:</a:t>
            </a:r>
            <a:br>
              <a:rPr lang="en-GB" sz="3200" dirty="0">
                <a:effectLst/>
              </a:rPr>
            </a:br>
            <a:r>
              <a:rPr lang="en-GB" sz="3200" dirty="0">
                <a:effectLst/>
              </a:rPr>
              <a:t>Practical Implementation of the Decide and Provide </a:t>
            </a:r>
            <a:br>
              <a:rPr lang="en-GB" sz="3200" dirty="0">
                <a:effectLst/>
              </a:rPr>
            </a:br>
            <a:r>
              <a:rPr lang="en-GB" sz="3200" dirty="0">
                <a:effectLst/>
              </a:rPr>
              <a:t>Approach </a:t>
            </a:r>
            <a:br>
              <a:rPr lang="en-GB" sz="3200" dirty="0">
                <a:effectLst/>
              </a:rPr>
            </a:br>
            <a:br>
              <a:rPr lang="en-GB" sz="3200" dirty="0">
                <a:effectLst/>
              </a:rPr>
            </a:br>
            <a:r>
              <a:rPr lang="en-GB" sz="2800" dirty="0">
                <a:effectLst/>
              </a:rPr>
              <a:t>Lynn Basford </a:t>
            </a:r>
            <a:r>
              <a:rPr lang="en-GB" sz="2000" dirty="0" err="1">
                <a:effectLst/>
              </a:rPr>
              <a:t>BasfordPowers</a:t>
            </a:r>
            <a:r>
              <a:rPr lang="en-GB" sz="2000" dirty="0">
                <a:effectLst/>
              </a:rPr>
              <a:t> Ltd</a:t>
            </a:r>
            <a:br>
              <a:rPr lang="en-GB" sz="3200" dirty="0">
                <a:effectLst/>
              </a:rPr>
            </a:br>
            <a:r>
              <a:rPr lang="en-GB" sz="2800" dirty="0">
                <a:effectLst/>
              </a:rPr>
              <a:t>Glenn Lyons </a:t>
            </a:r>
            <a:r>
              <a:rPr lang="en-GB" sz="2000" dirty="0">
                <a:effectLst/>
              </a:rPr>
              <a:t>UWE / Mott MacDonald</a:t>
            </a:r>
            <a:br>
              <a:rPr lang="en-GB" sz="2800" dirty="0">
                <a:effectLst/>
              </a:rPr>
            </a:br>
            <a:endParaRPr lang="en-US" sz="2000" dirty="0"/>
          </a:p>
        </p:txBody>
      </p:sp>
      <p:pic>
        <p:nvPicPr>
          <p:cNvPr id="8" name="Content Placeholder 7">
            <a:extLst>
              <a:ext uri="{FF2B5EF4-FFF2-40B4-BE49-F238E27FC236}">
                <a16:creationId xmlns:a16="http://schemas.microsoft.com/office/drawing/2014/main" id="{162FF019-DFDB-DB47-AB36-F6834660E137}"/>
              </a:ext>
            </a:extLst>
          </p:cNvPr>
          <p:cNvPicPr>
            <a:picLocks noGrp="1" noChangeAspect="1"/>
          </p:cNvPicPr>
          <p:nvPr>
            <p:ph idx="1"/>
          </p:nvPr>
        </p:nvPicPr>
        <p:blipFill>
          <a:blip r:embed="rId2"/>
          <a:stretch>
            <a:fillRect/>
          </a:stretch>
        </p:blipFill>
        <p:spPr>
          <a:xfrm>
            <a:off x="5494277" y="2602009"/>
            <a:ext cx="5613438" cy="1453124"/>
          </a:xfrm>
        </p:spPr>
      </p:pic>
      <p:pic>
        <p:nvPicPr>
          <p:cNvPr id="3" name="Picture 2">
            <a:extLst>
              <a:ext uri="{FF2B5EF4-FFF2-40B4-BE49-F238E27FC236}">
                <a16:creationId xmlns:a16="http://schemas.microsoft.com/office/drawing/2014/main" id="{A2632763-DFE5-4E89-BBD8-996E25878FB4}"/>
              </a:ext>
            </a:extLst>
          </p:cNvPr>
          <p:cNvPicPr>
            <a:picLocks noChangeAspect="1"/>
          </p:cNvPicPr>
          <p:nvPr/>
        </p:nvPicPr>
        <p:blipFill>
          <a:blip r:embed="rId3"/>
          <a:stretch>
            <a:fillRect/>
          </a:stretch>
        </p:blipFill>
        <p:spPr>
          <a:xfrm>
            <a:off x="10018514" y="4624188"/>
            <a:ext cx="1584960" cy="1537272"/>
          </a:xfrm>
          <a:prstGeom prst="rect">
            <a:avLst/>
          </a:prstGeom>
        </p:spPr>
      </p:pic>
    </p:spTree>
    <p:extLst>
      <p:ext uri="{BB962C8B-B14F-4D97-AF65-F5344CB8AC3E}">
        <p14:creationId xmlns:p14="http://schemas.microsoft.com/office/powerpoint/2010/main" val="32995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dirty="0"/>
              <a:t>Guidance Note</a:t>
            </a:r>
          </a:p>
        </p:txBody>
      </p:sp>
    </p:spTree>
    <p:extLst>
      <p:ext uri="{BB962C8B-B14F-4D97-AF65-F5344CB8AC3E}">
        <p14:creationId xmlns:p14="http://schemas.microsoft.com/office/powerpoint/2010/main" val="190555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a:xfrm>
            <a:off x="1154954" y="973668"/>
            <a:ext cx="8761413" cy="706964"/>
          </a:xfrm>
        </p:spPr>
        <p:txBody>
          <a:bodyPr>
            <a:normAutofit/>
          </a:bodyPr>
          <a:lstStyle/>
          <a:p>
            <a:r>
              <a:rPr lang="en-US" dirty="0"/>
              <a:t>Purpose</a:t>
            </a:r>
          </a:p>
        </p:txBody>
      </p:sp>
      <p:pic>
        <p:nvPicPr>
          <p:cNvPr id="1028" name="e263b80f-41c9-4b8b-b7b2-36f6de7213fa" descr="Image">
            <a:extLst>
              <a:ext uri="{FF2B5EF4-FFF2-40B4-BE49-F238E27FC236}">
                <a16:creationId xmlns:a16="http://schemas.microsoft.com/office/drawing/2014/main" id="{B1744DC3-6050-4020-9B60-C0BB3AE900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3608"/>
          <a:stretch/>
        </p:blipFill>
        <p:spPr bwMode="auto">
          <a:xfrm>
            <a:off x="8020572" y="2603500"/>
            <a:ext cx="1460955" cy="162866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8ed881cc-0079-45f7-898a-60c82b02b719" descr="Image">
            <a:extLst>
              <a:ext uri="{FF2B5EF4-FFF2-40B4-BE49-F238E27FC236}">
                <a16:creationId xmlns:a16="http://schemas.microsoft.com/office/drawing/2014/main" id="{9C2E3918-B7F0-4A0E-BFC3-63C9D69F5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6393"/>
          <a:stretch/>
        </p:blipFill>
        <p:spPr bwMode="auto">
          <a:xfrm>
            <a:off x="9639663" y="2603501"/>
            <a:ext cx="1460955" cy="162866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1578d4a9-8287-4c95-9092-1527cf92e218" descr="Image">
            <a:extLst>
              <a:ext uri="{FF2B5EF4-FFF2-40B4-BE49-F238E27FC236}">
                <a16:creationId xmlns:a16="http://schemas.microsoft.com/office/drawing/2014/main" id="{D5313EA6-CEB8-4022-8121-3D16583189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91" r="-3" b="27437"/>
          <a:stretch/>
        </p:blipFill>
        <p:spPr bwMode="auto">
          <a:xfrm>
            <a:off x="8020570" y="4386902"/>
            <a:ext cx="3080048" cy="163289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47506E8C-63F9-4BEF-BC7A-F0ED50D1773C}"/>
              </a:ext>
            </a:extLst>
          </p:cNvPr>
          <p:cNvSpPr>
            <a:spLocks noGrp="1"/>
          </p:cNvSpPr>
          <p:nvPr>
            <p:ph idx="1"/>
          </p:nvPr>
        </p:nvSpPr>
        <p:spPr>
          <a:xfrm>
            <a:off x="8059998" y="9201079"/>
            <a:ext cx="2337714" cy="126363"/>
          </a:xfrm>
        </p:spPr>
        <p:txBody>
          <a:bodyPr>
            <a:normAutofit fontScale="25000" lnSpcReduction="20000"/>
          </a:bodyPr>
          <a:lstStyle/>
          <a:p>
            <a:endParaRPr lang="en-GB" dirty="0"/>
          </a:p>
        </p:txBody>
      </p:sp>
      <p:sp>
        <p:nvSpPr>
          <p:cNvPr id="15" name="Content Placeholder 2">
            <a:extLst>
              <a:ext uri="{FF2B5EF4-FFF2-40B4-BE49-F238E27FC236}">
                <a16:creationId xmlns:a16="http://schemas.microsoft.com/office/drawing/2014/main" id="{E4CD1D1D-CCC1-4BFB-B586-82C66031B67F}"/>
              </a:ext>
            </a:extLst>
          </p:cNvPr>
          <p:cNvSpPr txBox="1">
            <a:spLocks/>
          </p:cNvSpPr>
          <p:nvPr/>
        </p:nvSpPr>
        <p:spPr>
          <a:xfrm>
            <a:off x="867709" y="2474027"/>
            <a:ext cx="6002429" cy="38867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
                <a:srgbClr val="FFCA08"/>
              </a:buClr>
              <a:defRPr/>
            </a:pPr>
            <a:r>
              <a:rPr lang="en-GB" dirty="0"/>
              <a:t>To inform plan making and related strate</a:t>
            </a:r>
            <a:r>
              <a:rPr lang="en-GB" dirty="0">
                <a:solidFill>
                  <a:prstClr val="black">
                    <a:lumMod val="75000"/>
                    <a:lumOff val="25000"/>
                  </a:prstClr>
                </a:solidFill>
                <a:latin typeface="Calibri" panose="020F0502020204030204"/>
              </a:rPr>
              <a:t>gic land use and transport planning</a:t>
            </a:r>
          </a:p>
          <a:p>
            <a:pPr>
              <a:buClr>
                <a:srgbClr val="FFCA08"/>
              </a:buClr>
              <a:defRPr/>
            </a:pPr>
            <a:r>
              <a:rPr lang="en-GB" dirty="0"/>
              <a:t>To support and assist the practical implementation of the Decide and Provide Approach in the preparation, and review of transport appraisals, including Transport Assessment and Transport Statements</a:t>
            </a:r>
          </a:p>
          <a:p>
            <a:pPr>
              <a:buClr>
                <a:srgbClr val="FFCA08"/>
              </a:buClr>
              <a:defRPr/>
            </a:pPr>
            <a:r>
              <a:rPr lang="en-GB" dirty="0">
                <a:solidFill>
                  <a:prstClr val="black">
                    <a:lumMod val="75000"/>
                    <a:lumOff val="25000"/>
                  </a:prstClr>
                </a:solidFill>
                <a:latin typeface="Calibri" panose="020F0502020204030204"/>
              </a:rPr>
              <a:t>To maximise the use of TRICS’s bank of survey data to best effect</a:t>
            </a:r>
          </a:p>
          <a:p>
            <a:pPr>
              <a:buClr>
                <a:srgbClr val="FFCA08"/>
              </a:buClr>
              <a:defRPr/>
            </a:pPr>
            <a:r>
              <a:rPr lang="en-GB" dirty="0">
                <a:solidFill>
                  <a:prstClr val="black">
                    <a:lumMod val="75000"/>
                    <a:lumOff val="25000"/>
                  </a:prstClr>
                </a:solidFill>
                <a:latin typeface="Calibri" panose="020F0502020204030204"/>
              </a:rPr>
              <a:t>To address the lack of guidance in this area and,</a:t>
            </a:r>
          </a:p>
          <a:p>
            <a:pPr>
              <a:buClr>
                <a:srgbClr val="FFCA08"/>
              </a:buClr>
              <a:defRPr/>
            </a:pPr>
            <a:r>
              <a:rPr lang="en-GB" dirty="0">
                <a:solidFill>
                  <a:prstClr val="black">
                    <a:lumMod val="75000"/>
                    <a:lumOff val="25000"/>
                  </a:prstClr>
                </a:solidFill>
                <a:latin typeface="Calibri" panose="020F0502020204030204"/>
              </a:rPr>
              <a:t>To support and reflect the ongoing paradigm shift</a:t>
            </a:r>
          </a:p>
          <a:p>
            <a:pPr marL="0" indent="0">
              <a:buClr>
                <a:srgbClr val="FFCA08"/>
              </a:buClr>
              <a:buNone/>
              <a:defRPr/>
            </a:pPr>
            <a:r>
              <a:rPr lang="en-GB" i="1" dirty="0">
                <a:solidFill>
                  <a:prstClr val="black">
                    <a:lumMod val="75000"/>
                    <a:lumOff val="25000"/>
                  </a:prstClr>
                </a:solidFill>
                <a:latin typeface="Calibri" panose="020F0502020204030204"/>
              </a:rPr>
              <a:t>The Guidance challenges orthodox wisdom and practices</a:t>
            </a:r>
          </a:p>
          <a:p>
            <a:endParaRPr lang="en-GB" dirty="0"/>
          </a:p>
        </p:txBody>
      </p:sp>
    </p:spTree>
    <p:extLst>
      <p:ext uri="{BB962C8B-B14F-4D97-AF65-F5344CB8AC3E}">
        <p14:creationId xmlns:p14="http://schemas.microsoft.com/office/powerpoint/2010/main" val="38035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is the Decide and Provide approach?</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986055"/>
            <a:ext cx="8825659" cy="3280832"/>
          </a:xfrm>
        </p:spPr>
        <p:txBody>
          <a:bodyPr>
            <a:normAutofit/>
          </a:bodyPr>
          <a:lstStyle/>
          <a:p>
            <a:r>
              <a:rPr lang="en-GB" b="1" i="1" dirty="0"/>
              <a:t>Decide and Provide is to:</a:t>
            </a:r>
            <a:endParaRPr lang="en-GB" b="1" dirty="0"/>
          </a:p>
          <a:p>
            <a:pPr lvl="1"/>
            <a:r>
              <a:rPr lang="en-GB" sz="1800" dirty="0"/>
              <a:t>Decide on the preferred future and provide the means to work towards that which can accommodate uncertainty.</a:t>
            </a:r>
          </a:p>
          <a:p>
            <a:pPr marL="457200" lvl="1" indent="0">
              <a:buNone/>
            </a:pPr>
            <a:r>
              <a:rPr lang="en-GB" sz="1800" b="1" i="1" dirty="0"/>
              <a:t>It allows us to:</a:t>
            </a:r>
          </a:p>
          <a:p>
            <a:pPr lvl="1"/>
            <a:r>
              <a:rPr lang="en-GB" sz="1800" dirty="0"/>
              <a:t>Adopt a more positive and integrated transport and land use planning approach</a:t>
            </a:r>
          </a:p>
          <a:p>
            <a:pPr lvl="1"/>
            <a:r>
              <a:rPr lang="en-GB" sz="1800" dirty="0"/>
              <a:t>Achieve more meaningful implementation of a modal hierarchy that prioritises walking and cycling</a:t>
            </a:r>
          </a:p>
          <a:p>
            <a:pPr lvl="1"/>
            <a:r>
              <a:rPr lang="en-GB" sz="1800" dirty="0"/>
              <a:t>Better support the decarbonisation of transport</a:t>
            </a:r>
            <a:endParaRPr lang="en-US" dirty="0"/>
          </a:p>
        </p:txBody>
      </p:sp>
    </p:spTree>
    <p:extLst>
      <p:ext uri="{BB962C8B-B14F-4D97-AF65-F5344CB8AC3E}">
        <p14:creationId xmlns:p14="http://schemas.microsoft.com/office/powerpoint/2010/main" val="33801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is the Decide and Provide approach?</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582337" y="2603500"/>
            <a:ext cx="8825659" cy="3886752"/>
          </a:xfrm>
        </p:spPr>
        <p:txBody>
          <a:bodyPr>
            <a:normAutofit/>
          </a:bodyPr>
          <a:lstStyle/>
          <a:p>
            <a:endParaRPr lang="en-GB" b="1" i="1" dirty="0"/>
          </a:p>
          <a:p>
            <a:endParaRPr lang="en-GB" b="1" i="1" dirty="0"/>
          </a:p>
          <a:p>
            <a:r>
              <a:rPr lang="en-GB" b="1" i="1" dirty="0"/>
              <a:t>Decide and Provide involves:</a:t>
            </a:r>
            <a:endParaRPr lang="en-GB" b="1" dirty="0"/>
          </a:p>
          <a:p>
            <a:pPr lvl="1"/>
            <a:r>
              <a:rPr lang="en-GB" sz="1800" dirty="0"/>
              <a:t>Visioning</a:t>
            </a:r>
          </a:p>
          <a:p>
            <a:pPr lvl="1"/>
            <a:r>
              <a:rPr lang="en-GB" sz="1800" dirty="0"/>
              <a:t>Acknowledging deep uncertainty</a:t>
            </a:r>
          </a:p>
          <a:p>
            <a:pPr lvl="1"/>
            <a:r>
              <a:rPr lang="en-GB" sz="1800" dirty="0"/>
              <a:t>Scenario Planning</a:t>
            </a:r>
          </a:p>
          <a:p>
            <a:pPr lvl="1"/>
            <a:r>
              <a:rPr lang="en-GB" sz="1800" dirty="0"/>
              <a:t>Understanding the quantum, scale and mix of proposed development</a:t>
            </a:r>
          </a:p>
          <a:p>
            <a:pPr lvl="1"/>
            <a:r>
              <a:rPr lang="en-GB" sz="1800" dirty="0"/>
              <a:t>Using trends and historic trend data</a:t>
            </a:r>
          </a:p>
          <a:p>
            <a:pPr marL="0" indent="0">
              <a:buNone/>
            </a:pPr>
            <a:endParaRPr lang="en-US" dirty="0"/>
          </a:p>
        </p:txBody>
      </p:sp>
    </p:spTree>
    <p:extLst>
      <p:ext uri="{BB962C8B-B14F-4D97-AF65-F5344CB8AC3E}">
        <p14:creationId xmlns:p14="http://schemas.microsoft.com/office/powerpoint/2010/main" val="289792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dirty="0"/>
              <a:t>Visioning</a:t>
            </a:r>
          </a:p>
        </p:txBody>
      </p:sp>
    </p:spTree>
    <p:extLst>
      <p:ext uri="{BB962C8B-B14F-4D97-AF65-F5344CB8AC3E}">
        <p14:creationId xmlns:p14="http://schemas.microsoft.com/office/powerpoint/2010/main" val="427464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is the approach?</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lnSpcReduction="10000"/>
          </a:bodyPr>
          <a:lstStyle/>
          <a:p>
            <a:pPr marL="0" indent="0">
              <a:buNone/>
            </a:pPr>
            <a:endParaRPr lang="en-GB" b="1" i="1" dirty="0"/>
          </a:p>
          <a:p>
            <a:r>
              <a:rPr lang="en-GB" b="1" i="1" dirty="0"/>
              <a:t>Visioning:</a:t>
            </a:r>
            <a:endParaRPr lang="en-GB" b="1" dirty="0"/>
          </a:p>
          <a:p>
            <a:pPr lvl="1"/>
            <a:r>
              <a:rPr lang="en-GB" sz="1800" dirty="0"/>
              <a:t>Central to place making and creating better places to live, work and play (shaping not serving)</a:t>
            </a:r>
          </a:p>
          <a:p>
            <a:pPr lvl="1"/>
            <a:r>
              <a:rPr lang="en-GB" sz="1800" dirty="0"/>
              <a:t>Three overarching key questions for visioning are:</a:t>
            </a:r>
          </a:p>
          <a:p>
            <a:pPr lvl="2"/>
            <a:r>
              <a:rPr lang="en-GB" sz="1600" dirty="0"/>
              <a:t>What sort of place are we creating?</a:t>
            </a:r>
          </a:p>
          <a:p>
            <a:pPr lvl="2"/>
            <a:r>
              <a:rPr lang="en-GB" sz="1600" dirty="0"/>
              <a:t>What kind of activities do we need or desire to travel for?</a:t>
            </a:r>
          </a:p>
          <a:p>
            <a:pPr lvl="2"/>
            <a:r>
              <a:rPr lang="en-GB" sz="1600" dirty="0"/>
              <a:t>How will we provide for mobility?</a:t>
            </a:r>
          </a:p>
          <a:p>
            <a:pPr marL="914400" lvl="2" indent="0">
              <a:buNone/>
            </a:pPr>
            <a:endParaRPr lang="en-GB" sz="1600" i="1" dirty="0"/>
          </a:p>
          <a:p>
            <a:pPr marL="914400" lvl="2" indent="0">
              <a:buNone/>
            </a:pPr>
            <a:r>
              <a:rPr lang="en-GB" sz="1600" i="1" dirty="0"/>
              <a:t>Transport planners need to understand, influence and share the vision that land use planners have for a place (for a plan) or for a specific site (for a project)</a:t>
            </a:r>
          </a:p>
          <a:p>
            <a:pPr marL="914400" lvl="2" indent="0">
              <a:buNone/>
            </a:pPr>
            <a:endParaRPr lang="en-GB" sz="1600" dirty="0"/>
          </a:p>
          <a:p>
            <a:pPr marL="0" indent="0">
              <a:buNone/>
            </a:pPr>
            <a:endParaRPr lang="en-US" dirty="0"/>
          </a:p>
        </p:txBody>
      </p:sp>
    </p:spTree>
    <p:extLst>
      <p:ext uri="{BB962C8B-B14F-4D97-AF65-F5344CB8AC3E}">
        <p14:creationId xmlns:p14="http://schemas.microsoft.com/office/powerpoint/2010/main" val="19594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Probing for better planning</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lnSpcReduction="10000"/>
          </a:bodyPr>
          <a:lstStyle/>
          <a:p>
            <a:pPr marL="0" indent="0">
              <a:buNone/>
            </a:pPr>
            <a:endParaRPr lang="en-GB" dirty="0"/>
          </a:p>
          <a:p>
            <a:pPr>
              <a:buAutoNum type="arabicPeriod"/>
            </a:pPr>
            <a:r>
              <a:rPr lang="en-GB" dirty="0"/>
              <a:t>What can the ratio of new homes and new jobs be? (taking into account proximity and provision)</a:t>
            </a:r>
          </a:p>
          <a:p>
            <a:pPr>
              <a:buAutoNum type="arabicPeriod"/>
            </a:pPr>
            <a:r>
              <a:rPr lang="en-GB" dirty="0"/>
              <a:t>What can the provision of local retail and community services be ?</a:t>
            </a:r>
          </a:p>
          <a:p>
            <a:pPr>
              <a:buAutoNum type="arabicPeriod"/>
            </a:pPr>
            <a:r>
              <a:rPr lang="en-GB" dirty="0"/>
              <a:t>What can the work from home provision, including broadband infrastructure be?</a:t>
            </a:r>
          </a:p>
          <a:p>
            <a:pPr>
              <a:buAutoNum type="arabicPeriod"/>
            </a:pPr>
            <a:r>
              <a:rPr lang="en-GB" dirty="0"/>
              <a:t>What can the relationship to existing education services and/or the provision of new educational facilities be?</a:t>
            </a:r>
          </a:p>
          <a:p>
            <a:pPr>
              <a:buAutoNum type="arabicPeriod"/>
            </a:pPr>
            <a:r>
              <a:rPr lang="en-GB" dirty="0"/>
              <a:t>What can the active travel provision, including the provision of new (or upgrade of existing) pedestrian and cycle infrastructure be ?</a:t>
            </a:r>
          </a:p>
          <a:p>
            <a:pPr marL="0" indent="0">
              <a:buNone/>
            </a:pPr>
            <a:r>
              <a:rPr lang="en-GB" dirty="0"/>
              <a:t> </a:t>
            </a:r>
          </a:p>
        </p:txBody>
      </p:sp>
    </p:spTree>
    <p:extLst>
      <p:ext uri="{BB962C8B-B14F-4D97-AF65-F5344CB8AC3E}">
        <p14:creationId xmlns:p14="http://schemas.microsoft.com/office/powerpoint/2010/main" val="34353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sz="5400" dirty="0"/>
              <a:t>Scenario Planning</a:t>
            </a:r>
            <a:br>
              <a:rPr lang="en-GB" sz="5400" dirty="0"/>
            </a:br>
            <a:endParaRPr lang="en-GB" dirty="0"/>
          </a:p>
        </p:txBody>
      </p:sp>
    </p:spTree>
    <p:extLst>
      <p:ext uri="{BB962C8B-B14F-4D97-AF65-F5344CB8AC3E}">
        <p14:creationId xmlns:p14="http://schemas.microsoft.com/office/powerpoint/2010/main" val="389740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r>
              <a:rPr lang="en-GB">
                <a:solidFill>
                  <a:srgbClr val="EBEBEB"/>
                </a:solidFill>
              </a:rPr>
              <a:t>What is scenario planning?</a:t>
            </a:r>
          </a:p>
        </p:txBody>
      </p:sp>
      <p:pic>
        <p:nvPicPr>
          <p:cNvPr id="5" name="Picture 4">
            <a:extLst>
              <a:ext uri="{FF2B5EF4-FFF2-40B4-BE49-F238E27FC236}">
                <a16:creationId xmlns:a16="http://schemas.microsoft.com/office/drawing/2014/main" id="{172FCDD8-0035-4186-87A4-6E791161594A}"/>
              </a:ext>
            </a:extLst>
          </p:cNvPr>
          <p:cNvPicPr>
            <a:picLocks noChangeAspect="1"/>
          </p:cNvPicPr>
          <p:nvPr/>
        </p:nvPicPr>
        <p:blipFill>
          <a:blip r:embed="rId2"/>
          <a:stretch>
            <a:fillRect/>
          </a:stretch>
        </p:blipFill>
        <p:spPr>
          <a:xfrm>
            <a:off x="535890" y="2817270"/>
            <a:ext cx="6501232" cy="2649252"/>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35890" y="5632405"/>
            <a:ext cx="5211979" cy="503854"/>
          </a:xfrm>
        </p:spPr>
        <p:txBody>
          <a:bodyPr anchor="ctr">
            <a:noAutofit/>
          </a:bodyPr>
          <a:lstStyle/>
          <a:p>
            <a:pPr marL="0" indent="0">
              <a:lnSpc>
                <a:spcPct val="90000"/>
              </a:lnSpc>
              <a:buNone/>
            </a:pPr>
            <a:endParaRPr lang="en-GB" sz="2800" dirty="0"/>
          </a:p>
          <a:p>
            <a:pPr>
              <a:lnSpc>
                <a:spcPct val="90000"/>
              </a:lnSpc>
            </a:pPr>
            <a:endParaRPr lang="en-GB" sz="2800" b="1" dirty="0"/>
          </a:p>
          <a:p>
            <a:pPr>
              <a:lnSpc>
                <a:spcPct val="90000"/>
              </a:lnSpc>
            </a:pPr>
            <a:r>
              <a:rPr lang="en-GB" sz="2800" b="1" dirty="0"/>
              <a:t>Scenarios make you think</a:t>
            </a:r>
          </a:p>
          <a:p>
            <a:pPr>
              <a:lnSpc>
                <a:spcPct val="90000"/>
              </a:lnSpc>
            </a:pPr>
            <a:endParaRPr lang="en-GB" sz="2800" dirty="0"/>
          </a:p>
        </p:txBody>
      </p:sp>
      <p:pic>
        <p:nvPicPr>
          <p:cNvPr id="6" name="Picture 5">
            <a:extLst>
              <a:ext uri="{FF2B5EF4-FFF2-40B4-BE49-F238E27FC236}">
                <a16:creationId xmlns:a16="http://schemas.microsoft.com/office/drawing/2014/main" id="{0276A39F-DECE-4B5E-8C92-4DD6BEB1F91C}"/>
              </a:ext>
            </a:extLst>
          </p:cNvPr>
          <p:cNvPicPr>
            <a:picLocks noChangeAspect="1"/>
          </p:cNvPicPr>
          <p:nvPr/>
        </p:nvPicPr>
        <p:blipFill rotWithShape="1">
          <a:blip r:embed="rId3"/>
          <a:srcRect l="26570" t="29714" r="28001" b="44468"/>
          <a:stretch/>
        </p:blipFill>
        <p:spPr>
          <a:xfrm>
            <a:off x="7846975" y="4921366"/>
            <a:ext cx="4345025" cy="1389018"/>
          </a:xfrm>
          <a:prstGeom prst="rect">
            <a:avLst/>
          </a:prstGeom>
        </p:spPr>
      </p:pic>
      <p:sp>
        <p:nvSpPr>
          <p:cNvPr id="8" name="TextBox 7">
            <a:extLst>
              <a:ext uri="{FF2B5EF4-FFF2-40B4-BE49-F238E27FC236}">
                <a16:creationId xmlns:a16="http://schemas.microsoft.com/office/drawing/2014/main" id="{03A52EBD-903E-4FE7-B443-48CB5C3386CB}"/>
              </a:ext>
            </a:extLst>
          </p:cNvPr>
          <p:cNvSpPr txBox="1"/>
          <p:nvPr/>
        </p:nvSpPr>
        <p:spPr>
          <a:xfrm>
            <a:off x="7873308" y="6331611"/>
            <a:ext cx="6093822" cy="369332"/>
          </a:xfrm>
          <a:prstGeom prst="rect">
            <a:avLst/>
          </a:prstGeom>
          <a:noFill/>
        </p:spPr>
        <p:txBody>
          <a:bodyPr wrap="square">
            <a:spAutoFit/>
          </a:bodyPr>
          <a:lstStyle/>
          <a:p>
            <a:r>
              <a:rPr lang="en-GB" b="0" i="0" u="none" strike="noStrike" dirty="0">
                <a:solidFill>
                  <a:srgbClr val="0C7DBB"/>
                </a:solidFill>
                <a:effectLst/>
                <a:latin typeface="NexusSans"/>
                <a:hlinkClick r:id="rId4" tooltip="Persistent link using digital object identifier"/>
              </a:rPr>
              <a:t>https://doi.org/10.1016/j.trip.2021.100438</a:t>
            </a:r>
            <a:endParaRPr lang="en-GB" dirty="0"/>
          </a:p>
        </p:txBody>
      </p:sp>
    </p:spTree>
    <p:extLst>
      <p:ext uri="{BB962C8B-B14F-4D97-AF65-F5344CB8AC3E}">
        <p14:creationId xmlns:p14="http://schemas.microsoft.com/office/powerpoint/2010/main" val="24482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How many scenarios do you need?</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1154954" y="2603500"/>
            <a:ext cx="9146042" cy="3416300"/>
          </a:xfrm>
        </p:spPr>
        <p:txBody>
          <a:bodyPr>
            <a:normAutofit/>
          </a:bodyPr>
          <a:lstStyle/>
          <a:p>
            <a:r>
              <a:rPr lang="en-GB" dirty="0"/>
              <a:t>The number of scenarios needed will be a matter of professional judgement. </a:t>
            </a:r>
          </a:p>
          <a:p>
            <a:r>
              <a:rPr lang="en-GB" dirty="0"/>
              <a:t>This Guidance suggests that three different and plausible scenarios typically be considered. </a:t>
            </a:r>
          </a:p>
          <a:p>
            <a:endParaRPr lang="en-GB" dirty="0"/>
          </a:p>
        </p:txBody>
      </p:sp>
      <p:pic>
        <p:nvPicPr>
          <p:cNvPr id="4" name="Picture 3">
            <a:extLst>
              <a:ext uri="{FF2B5EF4-FFF2-40B4-BE49-F238E27FC236}">
                <a16:creationId xmlns:a16="http://schemas.microsoft.com/office/drawing/2014/main" id="{804BC18F-6419-4BBC-8ED0-E3950B88A804}"/>
              </a:ext>
            </a:extLst>
          </p:cNvPr>
          <p:cNvPicPr>
            <a:picLocks noChangeAspect="1"/>
          </p:cNvPicPr>
          <p:nvPr/>
        </p:nvPicPr>
        <p:blipFill rotWithShape="1">
          <a:blip r:embed="rId2">
            <a:grayscl/>
          </a:blip>
          <a:srcRect l="2592" r="8805"/>
          <a:stretch/>
        </p:blipFill>
        <p:spPr>
          <a:xfrm>
            <a:off x="3240832" y="3610947"/>
            <a:ext cx="5947471" cy="2542651"/>
          </a:xfrm>
          <a:prstGeom prst="rect">
            <a:avLst/>
          </a:prstGeom>
        </p:spPr>
      </p:pic>
    </p:spTree>
    <p:extLst>
      <p:ext uri="{BB962C8B-B14F-4D97-AF65-F5344CB8AC3E}">
        <p14:creationId xmlns:p14="http://schemas.microsoft.com/office/powerpoint/2010/main" val="229602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Purpose of the presentation</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endParaRPr lang="en-GB" dirty="0"/>
          </a:p>
          <a:p>
            <a:r>
              <a:rPr lang="en-GB" dirty="0"/>
              <a:t>To set out the guidance.</a:t>
            </a:r>
          </a:p>
          <a:p>
            <a:r>
              <a:rPr lang="en-GB" dirty="0"/>
              <a:t>Show the journey of developing the Decide and Provide Principles.</a:t>
            </a:r>
          </a:p>
          <a:p>
            <a:r>
              <a:rPr lang="en-GB" dirty="0"/>
              <a:t>Set out what is the Decide and Provide Process and its component parts.</a:t>
            </a:r>
          </a:p>
          <a:p>
            <a:r>
              <a:rPr lang="en-GB" dirty="0"/>
              <a:t>How to use TRICS and the Decide and Provide. </a:t>
            </a:r>
          </a:p>
        </p:txBody>
      </p:sp>
    </p:spTree>
    <p:extLst>
      <p:ext uri="{BB962C8B-B14F-4D97-AF65-F5344CB8AC3E}">
        <p14:creationId xmlns:p14="http://schemas.microsoft.com/office/powerpoint/2010/main" val="144544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sz="5400" dirty="0"/>
              <a:t>Acknowledging deep uncertainty in making your case</a:t>
            </a:r>
            <a:br>
              <a:rPr lang="en-GB" sz="5400" dirty="0"/>
            </a:br>
            <a:endParaRPr lang="en-GB" dirty="0"/>
          </a:p>
        </p:txBody>
      </p:sp>
    </p:spTree>
    <p:extLst>
      <p:ext uri="{BB962C8B-B14F-4D97-AF65-F5344CB8AC3E}">
        <p14:creationId xmlns:p14="http://schemas.microsoft.com/office/powerpoint/2010/main" val="212253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r>
              <a:rPr lang="en-GB" dirty="0"/>
              <a:t>Acknowledging uncertainty in making your case</a:t>
            </a:r>
          </a:p>
        </p:txBody>
      </p:sp>
      <p:pic>
        <p:nvPicPr>
          <p:cNvPr id="5" name="Picture 4" descr="Quizzical burrowing owl looking forward">
            <a:extLst>
              <a:ext uri="{FF2B5EF4-FFF2-40B4-BE49-F238E27FC236}">
                <a16:creationId xmlns:a16="http://schemas.microsoft.com/office/drawing/2014/main" id="{0F6BBDDA-50E7-444A-9C5C-DD0B516861E8}"/>
              </a:ext>
            </a:extLst>
          </p:cNvPr>
          <p:cNvPicPr>
            <a:picLocks noChangeAspect="1"/>
          </p:cNvPicPr>
          <p:nvPr/>
        </p:nvPicPr>
        <p:blipFill rotWithShape="1">
          <a:blip r:embed="rId2"/>
          <a:srcRect r="1545"/>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980954" y="2603500"/>
            <a:ext cx="5211979" cy="3416300"/>
          </a:xfrm>
        </p:spPr>
        <p:txBody>
          <a:bodyPr anchor="ctr">
            <a:normAutofit/>
          </a:bodyPr>
          <a:lstStyle/>
          <a:p>
            <a:endParaRPr lang="en-GB" dirty="0"/>
          </a:p>
          <a:p>
            <a:endParaRPr lang="en-GB" dirty="0"/>
          </a:p>
          <a:p>
            <a:pPr marL="0" indent="0">
              <a:buNone/>
            </a:pPr>
            <a:r>
              <a:rPr lang="en-GB" dirty="0"/>
              <a:t> </a:t>
            </a:r>
          </a:p>
        </p:txBody>
      </p:sp>
      <p:sp>
        <p:nvSpPr>
          <p:cNvPr id="7" name="Content Placeholder 2">
            <a:extLst>
              <a:ext uri="{FF2B5EF4-FFF2-40B4-BE49-F238E27FC236}">
                <a16:creationId xmlns:a16="http://schemas.microsoft.com/office/drawing/2014/main" id="{8B25FFF7-EF22-4CFE-AC1C-1061959DB084}"/>
              </a:ext>
            </a:extLst>
          </p:cNvPr>
          <p:cNvSpPr txBox="1">
            <a:spLocks/>
          </p:cNvSpPr>
          <p:nvPr/>
        </p:nvSpPr>
        <p:spPr>
          <a:xfrm>
            <a:off x="5784573" y="2775951"/>
            <a:ext cx="5211979" cy="316268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b="1" i="1" dirty="0"/>
              <a:t>Increasing acknowledgement of deep uncertainty:</a:t>
            </a:r>
            <a:endParaRPr lang="en-GB" b="1" dirty="0"/>
          </a:p>
          <a:p>
            <a:pPr lvl="1"/>
            <a:r>
              <a:rPr lang="en-GB" sz="1800" dirty="0"/>
              <a:t>Changes in consumer behaviour lead to uncertainty</a:t>
            </a:r>
          </a:p>
          <a:p>
            <a:pPr lvl="1"/>
            <a:r>
              <a:rPr lang="en-GB" sz="1800" dirty="0"/>
              <a:t>Pandemic and other </a:t>
            </a:r>
            <a:r>
              <a:rPr lang="en-GB" sz="1800" dirty="0" err="1"/>
              <a:t>interruptors</a:t>
            </a:r>
            <a:endParaRPr lang="en-GB" sz="1800" dirty="0"/>
          </a:p>
          <a:p>
            <a:pPr lvl="1"/>
            <a:r>
              <a:rPr lang="en-GB" sz="1800" dirty="0"/>
              <a:t>Need to state what uncertainty has been taken into account in assessing development impacts</a:t>
            </a:r>
          </a:p>
          <a:p>
            <a:pPr lvl="1"/>
            <a:r>
              <a:rPr lang="en-GB" sz="1800" dirty="0"/>
              <a:t>Use evidence; trends and historic trend data to reflect and report on uncertainties.</a:t>
            </a:r>
          </a:p>
          <a:p>
            <a:pPr lvl="1"/>
            <a:r>
              <a:rPr lang="en-GB" sz="1800" dirty="0"/>
              <a:t>Adds resilience to decision making</a:t>
            </a:r>
          </a:p>
          <a:p>
            <a:pPr lvl="1"/>
            <a:r>
              <a:rPr lang="en-GB" sz="1800" dirty="0"/>
              <a:t>Make the case for the design of the settlement to be resilient.</a:t>
            </a:r>
          </a:p>
          <a:p>
            <a:pPr lvl="1"/>
            <a:r>
              <a:rPr lang="en-GB" sz="1800" dirty="0"/>
              <a:t>HAVE YOU ACKNOWLEDGED UNCERTAINTY?</a:t>
            </a:r>
          </a:p>
          <a:p>
            <a:pPr marL="0" indent="0">
              <a:buFont typeface="Wingdings 3" charset="2"/>
              <a:buNone/>
            </a:pPr>
            <a:endParaRPr lang="en-US" dirty="0"/>
          </a:p>
        </p:txBody>
      </p:sp>
    </p:spTree>
    <p:extLst>
      <p:ext uri="{BB962C8B-B14F-4D97-AF65-F5344CB8AC3E}">
        <p14:creationId xmlns:p14="http://schemas.microsoft.com/office/powerpoint/2010/main" val="33010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a:xfrm>
            <a:off x="1154955" y="3951513"/>
            <a:ext cx="8825658" cy="825867"/>
          </a:xfrm>
        </p:spPr>
        <p:txBody>
          <a:bodyPr/>
          <a:lstStyle/>
          <a:p>
            <a:r>
              <a:rPr lang="en-GB" dirty="0"/>
              <a:t>A Deep Dive for the TRICS User</a:t>
            </a:r>
          </a:p>
        </p:txBody>
      </p:sp>
    </p:spTree>
    <p:extLst>
      <p:ext uri="{BB962C8B-B14F-4D97-AF65-F5344CB8AC3E}">
        <p14:creationId xmlns:p14="http://schemas.microsoft.com/office/powerpoint/2010/main" val="33620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Using TRICS Database to Decide and Provide</a:t>
            </a:r>
            <a:br>
              <a:rPr lang="en-GB" dirty="0"/>
            </a:br>
            <a:endParaRPr lang="en-GB" dirty="0"/>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20000"/>
          </a:bodyPr>
          <a:lstStyle/>
          <a:p>
            <a:r>
              <a:rPr lang="en-GB" dirty="0"/>
              <a:t>TRICS Database contains survey data going back to the beginning of the 1990’s</a:t>
            </a:r>
          </a:p>
          <a:p>
            <a:endParaRPr lang="en-GB" dirty="0"/>
          </a:p>
          <a:p>
            <a:r>
              <a:rPr lang="en-GB" dirty="0"/>
              <a:t>Multi-modal data collected since January 2000</a:t>
            </a:r>
          </a:p>
          <a:p>
            <a:endParaRPr lang="en-GB" dirty="0"/>
          </a:p>
          <a:p>
            <a:r>
              <a:rPr lang="en-GB" dirty="0"/>
              <a:t>The survey data is a record of travel behaviour for each site on the day of survey</a:t>
            </a:r>
          </a:p>
          <a:p>
            <a:endParaRPr lang="en-GB" dirty="0"/>
          </a:p>
          <a:p>
            <a:r>
              <a:rPr lang="en-GB" dirty="0"/>
              <a:t>Myth – “TRICS promotes Predict and Provide culture”</a:t>
            </a:r>
          </a:p>
          <a:p>
            <a:pPr lvl="1"/>
            <a:r>
              <a:rPr lang="en-GB" dirty="0"/>
              <a:t>The database is a record of survey information.</a:t>
            </a:r>
          </a:p>
          <a:p>
            <a:pPr lvl="1"/>
            <a:r>
              <a:rPr lang="en-GB" dirty="0"/>
              <a:t>It’s the way people choose to use this data which is important. </a:t>
            </a:r>
          </a:p>
          <a:p>
            <a:pPr lvl="1"/>
            <a:r>
              <a:rPr lang="en-GB" dirty="0"/>
              <a:t>Changing the way the information is used can promote Decide and Provide.</a:t>
            </a:r>
          </a:p>
          <a:p>
            <a:pPr marL="0" indent="0">
              <a:buNone/>
            </a:pPr>
            <a:endParaRPr lang="en-GB" dirty="0"/>
          </a:p>
        </p:txBody>
      </p:sp>
    </p:spTree>
    <p:extLst>
      <p:ext uri="{BB962C8B-B14F-4D97-AF65-F5344CB8AC3E}">
        <p14:creationId xmlns:p14="http://schemas.microsoft.com/office/powerpoint/2010/main" val="82352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Historic trends</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20000"/>
          </a:bodyPr>
          <a:lstStyle/>
          <a:p>
            <a:r>
              <a:rPr lang="en-GB" dirty="0"/>
              <a:t>Decide and Provide acknowledges what has happened in the past and uses </a:t>
            </a:r>
            <a:r>
              <a:rPr lang="en-GB"/>
              <a:t>trend information </a:t>
            </a:r>
            <a:r>
              <a:rPr lang="en-GB" dirty="0"/>
              <a:t>to inform the future.</a:t>
            </a:r>
          </a:p>
          <a:p>
            <a:endParaRPr lang="en-GB" dirty="0"/>
          </a:p>
          <a:p>
            <a:r>
              <a:rPr lang="en-GB" dirty="0"/>
              <a:t>The number of surveys within TRICS allows analysis of surveys to be filtered and output so they can be used to display historic </a:t>
            </a:r>
            <a:r>
              <a:rPr lang="en-GB" i="1" dirty="0"/>
              <a:t>trends</a:t>
            </a:r>
            <a:r>
              <a:rPr lang="en-GB" dirty="0"/>
              <a:t>.</a:t>
            </a:r>
          </a:p>
          <a:p>
            <a:endParaRPr lang="en-GB" dirty="0"/>
          </a:p>
          <a:p>
            <a:r>
              <a:rPr lang="en-GB" dirty="0"/>
              <a:t>TRICS has suggested a procedure to undertake this, which follows the recommendations within the Decide and Provide Guidance Note.</a:t>
            </a:r>
          </a:p>
          <a:p>
            <a:endParaRPr lang="en-GB" dirty="0"/>
          </a:p>
          <a:p>
            <a:r>
              <a:rPr lang="en-GB" dirty="0"/>
              <a:t>Excel Historic Trend Template available from http://www.trics.org/decideandprovideguidance.html</a:t>
            </a:r>
          </a:p>
          <a:p>
            <a:endParaRPr lang="en-GB" dirty="0"/>
          </a:p>
          <a:p>
            <a:endParaRPr lang="en-GB" dirty="0"/>
          </a:p>
        </p:txBody>
      </p:sp>
    </p:spTree>
    <p:extLst>
      <p:ext uri="{BB962C8B-B14F-4D97-AF65-F5344CB8AC3E}">
        <p14:creationId xmlns:p14="http://schemas.microsoft.com/office/powerpoint/2010/main" val="33843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r>
              <a:rPr lang="en-GB" dirty="0"/>
              <a:t>Historic trends</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980954" y="2603500"/>
            <a:ext cx="5211979" cy="3416300"/>
          </a:xfrm>
        </p:spPr>
        <p:txBody>
          <a:bodyPr anchor="ctr">
            <a:normAutofit/>
          </a:bodyPr>
          <a:lstStyle/>
          <a:p>
            <a:endParaRPr lang="en-GB" dirty="0"/>
          </a:p>
          <a:p>
            <a:endParaRPr lang="en-GB" dirty="0"/>
          </a:p>
        </p:txBody>
      </p:sp>
      <p:sp>
        <p:nvSpPr>
          <p:cNvPr id="6" name="Content Placeholder 2">
            <a:extLst>
              <a:ext uri="{FF2B5EF4-FFF2-40B4-BE49-F238E27FC236}">
                <a16:creationId xmlns:a16="http://schemas.microsoft.com/office/drawing/2014/main" id="{87FBEFC9-FD9E-48BD-AC78-063347C2741B}"/>
              </a:ext>
            </a:extLst>
          </p:cNvPr>
          <p:cNvSpPr txBox="1">
            <a:spLocks/>
          </p:cNvSpPr>
          <p:nvPr/>
        </p:nvSpPr>
        <p:spPr>
          <a:xfrm>
            <a:off x="7173796" y="2603499"/>
            <a:ext cx="4689776" cy="37792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GB" b="1" i="1" dirty="0"/>
          </a:p>
          <a:p>
            <a:pPr marL="0" indent="0">
              <a:buNone/>
            </a:pPr>
            <a:r>
              <a:rPr lang="en-GB" dirty="0"/>
              <a:t>Notes of explanation for Graph:</a:t>
            </a:r>
          </a:p>
          <a:p>
            <a:r>
              <a:rPr lang="en-GB" dirty="0"/>
              <a:t>VO – Data obtained from </a:t>
            </a:r>
            <a:r>
              <a:rPr lang="en-GB" b="1" dirty="0"/>
              <a:t>V</a:t>
            </a:r>
            <a:r>
              <a:rPr lang="en-GB" dirty="0"/>
              <a:t>ehicle </a:t>
            </a:r>
            <a:r>
              <a:rPr lang="en-GB" b="1" dirty="0"/>
              <a:t>O</a:t>
            </a:r>
            <a:r>
              <a:rPr lang="en-GB" dirty="0"/>
              <a:t>nly data</a:t>
            </a:r>
            <a:endParaRPr lang="en-GB" dirty="0">
              <a:solidFill>
                <a:schemeClr val="tx2"/>
              </a:solidFill>
            </a:endParaRPr>
          </a:p>
          <a:p>
            <a:r>
              <a:rPr lang="en-GB" dirty="0">
                <a:solidFill>
                  <a:schemeClr val="tx2"/>
                </a:solidFill>
              </a:rPr>
              <a:t>MM – Data obtained from </a:t>
            </a:r>
            <a:r>
              <a:rPr lang="en-GB" b="1" dirty="0">
                <a:solidFill>
                  <a:schemeClr val="tx2"/>
                </a:solidFill>
              </a:rPr>
              <a:t>M</a:t>
            </a:r>
            <a:r>
              <a:rPr lang="en-GB" dirty="0">
                <a:solidFill>
                  <a:schemeClr val="tx2"/>
                </a:solidFill>
              </a:rPr>
              <a:t>ulti-</a:t>
            </a:r>
            <a:r>
              <a:rPr lang="en-GB" b="1" dirty="0">
                <a:solidFill>
                  <a:schemeClr val="tx2"/>
                </a:solidFill>
              </a:rPr>
              <a:t>M</a:t>
            </a:r>
            <a:r>
              <a:rPr lang="en-GB" dirty="0">
                <a:solidFill>
                  <a:schemeClr val="tx2"/>
                </a:solidFill>
              </a:rPr>
              <a:t>odal Data</a:t>
            </a:r>
          </a:p>
          <a:p>
            <a:r>
              <a:rPr lang="en-GB" dirty="0">
                <a:solidFill>
                  <a:schemeClr val="tx2"/>
                </a:solidFill>
              </a:rPr>
              <a:t>PFS – </a:t>
            </a:r>
            <a:r>
              <a:rPr lang="en-GB" b="1" dirty="0">
                <a:solidFill>
                  <a:schemeClr val="tx2"/>
                </a:solidFill>
              </a:rPr>
              <a:t>P</a:t>
            </a:r>
            <a:r>
              <a:rPr lang="en-GB" dirty="0">
                <a:solidFill>
                  <a:schemeClr val="tx2"/>
                </a:solidFill>
              </a:rPr>
              <a:t>etrol </a:t>
            </a:r>
            <a:r>
              <a:rPr lang="en-GB" b="1" dirty="0">
                <a:solidFill>
                  <a:schemeClr val="tx2"/>
                </a:solidFill>
              </a:rPr>
              <a:t>F</a:t>
            </a:r>
            <a:r>
              <a:rPr lang="en-GB" dirty="0">
                <a:solidFill>
                  <a:schemeClr val="tx2"/>
                </a:solidFill>
              </a:rPr>
              <a:t>illing </a:t>
            </a:r>
            <a:r>
              <a:rPr lang="en-GB" b="1" dirty="0">
                <a:solidFill>
                  <a:schemeClr val="tx2"/>
                </a:solidFill>
              </a:rPr>
              <a:t>S</a:t>
            </a:r>
            <a:r>
              <a:rPr lang="en-GB" dirty="0">
                <a:solidFill>
                  <a:schemeClr val="tx2"/>
                </a:solidFill>
              </a:rPr>
              <a:t>tation</a:t>
            </a:r>
          </a:p>
          <a:p>
            <a:pPr marL="0" indent="0">
              <a:buNone/>
            </a:pPr>
            <a:r>
              <a:rPr lang="en-GB" dirty="0"/>
              <a:t>Data within the graph is obtained from multiple TRICS sites, all within the same parameters set by the user.  Each time slice will contain a different mixture of sites that all meet the defined parameters.</a:t>
            </a:r>
          </a:p>
          <a:p>
            <a:pPr marL="0" indent="0">
              <a:buFont typeface="Wingdings 3" charset="2"/>
              <a:buNone/>
            </a:pPr>
            <a:endParaRPr lang="en-US" dirty="0"/>
          </a:p>
        </p:txBody>
      </p:sp>
      <p:pic>
        <p:nvPicPr>
          <p:cNvPr id="7" name="Picture 6">
            <a:extLst>
              <a:ext uri="{FF2B5EF4-FFF2-40B4-BE49-F238E27FC236}">
                <a16:creationId xmlns:a16="http://schemas.microsoft.com/office/drawing/2014/main" id="{EC89D831-BE8F-4C85-9EB5-0A4A8BAC432C}"/>
              </a:ext>
            </a:extLst>
          </p:cNvPr>
          <p:cNvPicPr>
            <a:picLocks noChangeAspect="1"/>
          </p:cNvPicPr>
          <p:nvPr/>
        </p:nvPicPr>
        <p:blipFill>
          <a:blip r:embed="rId2"/>
          <a:stretch>
            <a:fillRect/>
          </a:stretch>
        </p:blipFill>
        <p:spPr>
          <a:xfrm>
            <a:off x="71121" y="2282361"/>
            <a:ext cx="7173796" cy="4314019"/>
          </a:xfrm>
          <a:prstGeom prst="rect">
            <a:avLst/>
          </a:prstGeom>
        </p:spPr>
      </p:pic>
    </p:spTree>
    <p:extLst>
      <p:ext uri="{BB962C8B-B14F-4D97-AF65-F5344CB8AC3E}">
        <p14:creationId xmlns:p14="http://schemas.microsoft.com/office/powerpoint/2010/main" val="3449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trends analysis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endParaRPr lang="en-GB" dirty="0"/>
          </a:p>
          <a:p>
            <a:endParaRPr lang="en-US" dirty="0"/>
          </a:p>
        </p:txBody>
      </p:sp>
      <p:pic>
        <p:nvPicPr>
          <p:cNvPr id="4" name="Picture 3">
            <a:extLst>
              <a:ext uri="{FF2B5EF4-FFF2-40B4-BE49-F238E27FC236}">
                <a16:creationId xmlns:a16="http://schemas.microsoft.com/office/drawing/2014/main" id="{4B4BF4BC-3148-479A-9C3C-E5DEBF96A2E1}"/>
              </a:ext>
            </a:extLst>
          </p:cNvPr>
          <p:cNvPicPr>
            <a:picLocks noChangeAspect="1"/>
          </p:cNvPicPr>
          <p:nvPr/>
        </p:nvPicPr>
        <p:blipFill>
          <a:blip r:embed="rId2"/>
          <a:stretch>
            <a:fillRect/>
          </a:stretch>
        </p:blipFill>
        <p:spPr>
          <a:xfrm>
            <a:off x="717234" y="2207158"/>
            <a:ext cx="4004315" cy="2281617"/>
          </a:xfrm>
          <a:prstGeom prst="rect">
            <a:avLst/>
          </a:prstGeom>
        </p:spPr>
      </p:pic>
      <p:pic>
        <p:nvPicPr>
          <p:cNvPr id="5" name="Picture 4">
            <a:extLst>
              <a:ext uri="{FF2B5EF4-FFF2-40B4-BE49-F238E27FC236}">
                <a16:creationId xmlns:a16="http://schemas.microsoft.com/office/drawing/2014/main" id="{37087218-2364-4F2E-846F-AB4F724A0845}"/>
              </a:ext>
            </a:extLst>
          </p:cNvPr>
          <p:cNvPicPr>
            <a:picLocks noChangeAspect="1"/>
          </p:cNvPicPr>
          <p:nvPr/>
        </p:nvPicPr>
        <p:blipFill>
          <a:blip r:embed="rId3"/>
          <a:stretch>
            <a:fillRect/>
          </a:stretch>
        </p:blipFill>
        <p:spPr>
          <a:xfrm>
            <a:off x="7712391" y="2292463"/>
            <a:ext cx="3762375" cy="2173419"/>
          </a:xfrm>
          <a:prstGeom prst="rect">
            <a:avLst/>
          </a:prstGeom>
        </p:spPr>
      </p:pic>
      <p:sp>
        <p:nvSpPr>
          <p:cNvPr id="7" name="Content Placeholder 2">
            <a:extLst>
              <a:ext uri="{FF2B5EF4-FFF2-40B4-BE49-F238E27FC236}">
                <a16:creationId xmlns:a16="http://schemas.microsoft.com/office/drawing/2014/main" id="{C1F5BF65-2B80-4F7B-AA7F-148CD1917D09}"/>
              </a:ext>
            </a:extLst>
          </p:cNvPr>
          <p:cNvSpPr txBox="1">
            <a:spLocks/>
          </p:cNvSpPr>
          <p:nvPr/>
        </p:nvSpPr>
        <p:spPr>
          <a:xfrm>
            <a:off x="717234" y="4565537"/>
            <a:ext cx="11291264" cy="23734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Working left to right:</a:t>
            </a:r>
          </a:p>
          <a:p>
            <a:r>
              <a:rPr lang="en-US" dirty="0"/>
              <a:t>1st Filtering screen – Firstly </a:t>
            </a:r>
            <a:r>
              <a:rPr lang="en-US" dirty="0" err="1"/>
              <a:t>analyse</a:t>
            </a:r>
            <a:r>
              <a:rPr lang="en-US" dirty="0"/>
              <a:t>/calculate for all Vehicle Only segments then all Multi-Modal segments.</a:t>
            </a:r>
          </a:p>
          <a:p>
            <a:r>
              <a:rPr lang="en-US" dirty="0"/>
              <a:t>2nd Filtering screen – select your Primary Filters that replicate your site and then change the date range at the bottom to reflect your </a:t>
            </a:r>
            <a:r>
              <a:rPr lang="en-US" dirty="0" err="1"/>
              <a:t>timeslice</a:t>
            </a:r>
            <a:r>
              <a:rPr lang="en-US" dirty="0"/>
              <a:t> requirements, work to 5 year intervals, but if you have a good sample size this could be reduced to 4 years or even smaller if required. Keep filtering parameters the same for EVERY calculation undertaken for that trend analysis.  Use of the TRICS Good Practice Guide should be followed in relation to site selection, as you would for a usual TRICS analysis.  </a:t>
            </a:r>
            <a:r>
              <a:rPr lang="en-US" dirty="0">
                <a:hlinkClick r:id="rId4"/>
              </a:rPr>
              <a:t>2021 Good Practice Guide</a:t>
            </a:r>
            <a:endParaRPr lang="en-GB" dirty="0"/>
          </a:p>
          <a:p>
            <a:endParaRPr lang="en-GB" dirty="0"/>
          </a:p>
        </p:txBody>
      </p:sp>
    </p:spTree>
    <p:extLst>
      <p:ext uri="{BB962C8B-B14F-4D97-AF65-F5344CB8AC3E}">
        <p14:creationId xmlns:p14="http://schemas.microsoft.com/office/powerpoint/2010/main" val="43507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trends analysis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10008915" cy="3886752"/>
          </a:xfrm>
        </p:spPr>
        <p:txBody>
          <a:bodyPr>
            <a:normAutofit/>
          </a:bodyPr>
          <a:lstStyle/>
          <a:p>
            <a:endParaRPr lang="en-GB" dirty="0"/>
          </a:p>
          <a:p>
            <a:endParaRPr lang="en-US" dirty="0"/>
          </a:p>
        </p:txBody>
      </p:sp>
      <p:pic>
        <p:nvPicPr>
          <p:cNvPr id="7" name="Picture 6">
            <a:extLst>
              <a:ext uri="{FF2B5EF4-FFF2-40B4-BE49-F238E27FC236}">
                <a16:creationId xmlns:a16="http://schemas.microsoft.com/office/drawing/2014/main" id="{744AE30E-C13B-4783-B302-46E9CC86F282}"/>
              </a:ext>
            </a:extLst>
          </p:cNvPr>
          <p:cNvPicPr>
            <a:picLocks noChangeAspect="1"/>
          </p:cNvPicPr>
          <p:nvPr/>
        </p:nvPicPr>
        <p:blipFill>
          <a:blip r:embed="rId2"/>
          <a:stretch>
            <a:fillRect/>
          </a:stretch>
        </p:blipFill>
        <p:spPr>
          <a:xfrm>
            <a:off x="621669" y="2415654"/>
            <a:ext cx="5124082" cy="3623693"/>
          </a:xfrm>
          <a:prstGeom prst="rect">
            <a:avLst/>
          </a:prstGeom>
        </p:spPr>
      </p:pic>
      <p:pic>
        <p:nvPicPr>
          <p:cNvPr id="8" name="Picture 7">
            <a:extLst>
              <a:ext uri="{FF2B5EF4-FFF2-40B4-BE49-F238E27FC236}">
                <a16:creationId xmlns:a16="http://schemas.microsoft.com/office/drawing/2014/main" id="{60C51DA3-0766-427F-BAC2-D19A5766BACD}"/>
              </a:ext>
            </a:extLst>
          </p:cNvPr>
          <p:cNvPicPr>
            <a:picLocks noChangeAspect="1"/>
          </p:cNvPicPr>
          <p:nvPr/>
        </p:nvPicPr>
        <p:blipFill>
          <a:blip r:embed="rId3"/>
          <a:stretch>
            <a:fillRect/>
          </a:stretch>
        </p:blipFill>
        <p:spPr>
          <a:xfrm>
            <a:off x="6332770" y="2906973"/>
            <a:ext cx="4096405" cy="2518225"/>
          </a:xfrm>
          <a:prstGeom prst="rect">
            <a:avLst/>
          </a:prstGeom>
        </p:spPr>
      </p:pic>
    </p:spTree>
    <p:extLst>
      <p:ext uri="{BB962C8B-B14F-4D97-AF65-F5344CB8AC3E}">
        <p14:creationId xmlns:p14="http://schemas.microsoft.com/office/powerpoint/2010/main" val="39424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a:xfrm>
            <a:off x="1154954" y="973668"/>
            <a:ext cx="8761413" cy="706964"/>
          </a:xfrm>
        </p:spPr>
        <p:txBody>
          <a:bodyPr>
            <a:normAutofit/>
          </a:bodyPr>
          <a:lstStyle/>
          <a:p>
            <a:r>
              <a:rPr lang="en-GB" dirty="0"/>
              <a:t>Historic trends Excel template</a:t>
            </a:r>
            <a:endParaRPr lang="en-US" dirty="0"/>
          </a:p>
        </p:txBody>
      </p:sp>
      <p:pic>
        <p:nvPicPr>
          <p:cNvPr id="4" name="Content Placeholder 3">
            <a:extLst>
              <a:ext uri="{FF2B5EF4-FFF2-40B4-BE49-F238E27FC236}">
                <a16:creationId xmlns:a16="http://schemas.microsoft.com/office/drawing/2014/main" id="{C34A9930-56F5-4FC1-B03B-3548DF4E5D8C}"/>
              </a:ext>
            </a:extLst>
          </p:cNvPr>
          <p:cNvPicPr>
            <a:picLocks noChangeAspect="1"/>
          </p:cNvPicPr>
          <p:nvPr/>
        </p:nvPicPr>
        <p:blipFill rotWithShape="1">
          <a:blip r:embed="rId2"/>
          <a:srcRect l="38" r="5406" b="4"/>
          <a:stretch/>
        </p:blipFill>
        <p:spPr>
          <a:xfrm>
            <a:off x="892160" y="2209569"/>
            <a:ext cx="4345024" cy="2355607"/>
          </a:xfrm>
          <a:prstGeom prst="roundRect">
            <a:avLst>
              <a:gd name="adj" fmla="val 1858"/>
            </a:avLst>
          </a:prstGeom>
          <a:effectLst>
            <a:outerShdw blurRad="50800" dist="50800" dir="5400000" algn="tl" rotWithShape="0">
              <a:srgbClr val="000000">
                <a:alpha val="43000"/>
              </a:srgbClr>
            </a:outerShdw>
          </a:effectLst>
        </p:spPr>
      </p:pic>
      <p:pic>
        <p:nvPicPr>
          <p:cNvPr id="6" name="Content Placeholder 5">
            <a:extLst>
              <a:ext uri="{FF2B5EF4-FFF2-40B4-BE49-F238E27FC236}">
                <a16:creationId xmlns:a16="http://schemas.microsoft.com/office/drawing/2014/main" id="{EFB25BBA-2D81-478E-BA95-B6508672E0B8}"/>
              </a:ext>
            </a:extLst>
          </p:cNvPr>
          <p:cNvPicPr>
            <a:picLocks noGrp="1" noChangeAspect="1"/>
          </p:cNvPicPr>
          <p:nvPr>
            <p:ph idx="1"/>
          </p:nvPr>
        </p:nvPicPr>
        <p:blipFill>
          <a:blip r:embed="rId3"/>
          <a:stretch>
            <a:fillRect/>
          </a:stretch>
        </p:blipFill>
        <p:spPr>
          <a:xfrm>
            <a:off x="5609230" y="2426813"/>
            <a:ext cx="3425588" cy="4117287"/>
          </a:xfrm>
          <a:prstGeom prst="rect">
            <a:avLst/>
          </a:prstGeom>
        </p:spPr>
      </p:pic>
      <p:sp>
        <p:nvSpPr>
          <p:cNvPr id="9" name="TextBox 8">
            <a:extLst>
              <a:ext uri="{FF2B5EF4-FFF2-40B4-BE49-F238E27FC236}">
                <a16:creationId xmlns:a16="http://schemas.microsoft.com/office/drawing/2014/main" id="{A720C04A-E1BE-4531-A1BF-640D8143E806}"/>
              </a:ext>
            </a:extLst>
          </p:cNvPr>
          <p:cNvSpPr txBox="1"/>
          <p:nvPr/>
        </p:nvSpPr>
        <p:spPr>
          <a:xfrm>
            <a:off x="197893" y="4908097"/>
            <a:ext cx="5265761" cy="1477328"/>
          </a:xfrm>
          <a:prstGeom prst="rect">
            <a:avLst/>
          </a:prstGeom>
          <a:noFill/>
        </p:spPr>
        <p:txBody>
          <a:bodyPr wrap="square">
            <a:spAutoFit/>
          </a:bodyPr>
          <a:lstStyle/>
          <a:p>
            <a:pPr marL="285750" indent="-285750">
              <a:buFont typeface="Arial" panose="020B0604020202020204" pitchFamily="34" charset="0"/>
              <a:buChar char="•"/>
            </a:pPr>
            <a:r>
              <a:rPr lang="en-GB" dirty="0"/>
              <a:t>Green Area for users to keep notes on Parameters used during TRICS Analysis</a:t>
            </a:r>
          </a:p>
          <a:p>
            <a:pPr marL="285750" indent="-285750">
              <a:buFont typeface="Arial" panose="020B0604020202020204" pitchFamily="34" charset="0"/>
              <a:buChar char="•"/>
            </a:pPr>
            <a:r>
              <a:rPr lang="en-GB" dirty="0"/>
              <a:t>Due to Multi-Modal data only starting in 2000 you note that we will have no data for these Travel Modes for the first 2 time slices</a:t>
            </a:r>
          </a:p>
        </p:txBody>
      </p:sp>
      <p:sp>
        <p:nvSpPr>
          <p:cNvPr id="11" name="TextBox 10">
            <a:extLst>
              <a:ext uri="{FF2B5EF4-FFF2-40B4-BE49-F238E27FC236}">
                <a16:creationId xmlns:a16="http://schemas.microsoft.com/office/drawing/2014/main" id="{0C0AC515-A1FE-490F-B498-3A1711527D03}"/>
              </a:ext>
            </a:extLst>
          </p:cNvPr>
          <p:cNvSpPr txBox="1"/>
          <p:nvPr/>
        </p:nvSpPr>
        <p:spPr>
          <a:xfrm>
            <a:off x="9023214" y="2790356"/>
            <a:ext cx="2472811" cy="3139321"/>
          </a:xfrm>
          <a:prstGeom prst="rect">
            <a:avLst/>
          </a:prstGeom>
          <a:noFill/>
        </p:spPr>
        <p:txBody>
          <a:bodyPr wrap="square">
            <a:spAutoFit/>
          </a:bodyPr>
          <a:lstStyle/>
          <a:p>
            <a:pPr marL="285750" indent="-285750">
              <a:buFont typeface="Arial" panose="020B0604020202020204" pitchFamily="34" charset="0"/>
              <a:buChar char="•"/>
            </a:pPr>
            <a:r>
              <a:rPr lang="en-GB" dirty="0"/>
              <a:t>Data from CSV file then copied into relevant </a:t>
            </a:r>
            <a:r>
              <a:rPr lang="en-GB" dirty="0" err="1"/>
              <a:t>Timeslice</a:t>
            </a:r>
            <a:r>
              <a:rPr lang="en-GB" dirty="0"/>
              <a:t> TAB within Excel</a:t>
            </a:r>
          </a:p>
          <a:p>
            <a:pPr marL="285750" indent="-285750">
              <a:buFont typeface="Arial" panose="020B0604020202020204" pitchFamily="34" charset="0"/>
              <a:buChar char="•"/>
            </a:pPr>
            <a:r>
              <a:rPr lang="en-GB" dirty="0"/>
              <a:t>If output correctly, as outlined within the Instructions Page, all data should be in correct format and in the correct order for plotting to a Graph</a:t>
            </a:r>
          </a:p>
        </p:txBody>
      </p:sp>
    </p:spTree>
    <p:extLst>
      <p:ext uri="{BB962C8B-B14F-4D97-AF65-F5344CB8AC3E}">
        <p14:creationId xmlns:p14="http://schemas.microsoft.com/office/powerpoint/2010/main" val="361525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 analysis</a:t>
            </a:r>
          </a:p>
        </p:txBody>
      </p:sp>
      <p:pic>
        <p:nvPicPr>
          <p:cNvPr id="6" name="Content Placeholder 5">
            <a:extLst>
              <a:ext uri="{FF2B5EF4-FFF2-40B4-BE49-F238E27FC236}">
                <a16:creationId xmlns:a16="http://schemas.microsoft.com/office/drawing/2014/main" id="{A031ADB6-52E4-431B-B9C6-5DF9FDD6FC95}"/>
              </a:ext>
            </a:extLst>
          </p:cNvPr>
          <p:cNvPicPr>
            <a:picLocks noGrp="1" noChangeAspect="1"/>
          </p:cNvPicPr>
          <p:nvPr>
            <p:ph idx="1"/>
          </p:nvPr>
        </p:nvPicPr>
        <p:blipFill>
          <a:blip r:embed="rId2"/>
          <a:stretch>
            <a:fillRect/>
          </a:stretch>
        </p:blipFill>
        <p:spPr>
          <a:xfrm>
            <a:off x="332509" y="2389910"/>
            <a:ext cx="6331010" cy="3390106"/>
          </a:xfrm>
          <a:prstGeom prst="rect">
            <a:avLst/>
          </a:prstGeom>
        </p:spPr>
      </p:pic>
      <p:sp>
        <p:nvSpPr>
          <p:cNvPr id="11" name="TextBox 10">
            <a:extLst>
              <a:ext uri="{FF2B5EF4-FFF2-40B4-BE49-F238E27FC236}">
                <a16:creationId xmlns:a16="http://schemas.microsoft.com/office/drawing/2014/main" id="{189C4C22-3A69-4B35-8CB8-355CB6BC6C76}"/>
              </a:ext>
            </a:extLst>
          </p:cNvPr>
          <p:cNvSpPr txBox="1"/>
          <p:nvPr/>
        </p:nvSpPr>
        <p:spPr>
          <a:xfrm>
            <a:off x="6440038" y="2321341"/>
            <a:ext cx="5249270" cy="3693319"/>
          </a:xfrm>
          <a:prstGeom prst="rect">
            <a:avLst/>
          </a:prstGeom>
          <a:noFill/>
        </p:spPr>
        <p:txBody>
          <a:bodyPr wrap="square">
            <a:spAutoFit/>
          </a:bodyPr>
          <a:lstStyle/>
          <a:p>
            <a:pPr marL="285750" indent="-285750">
              <a:buFont typeface="Arial" panose="020B0604020202020204" pitchFamily="34" charset="0"/>
              <a:buChar char="•"/>
            </a:pPr>
            <a:r>
              <a:rPr lang="en-GB" dirty="0"/>
              <a:t>The Trends Output page can then be used to view different information by changing the drop down boxes highlighted yellow.</a:t>
            </a:r>
          </a:p>
          <a:p>
            <a:pPr marL="285750" indent="-285750">
              <a:buFont typeface="Arial" panose="020B0604020202020204" pitchFamily="34" charset="0"/>
              <a:buChar char="•"/>
            </a:pPr>
            <a:r>
              <a:rPr lang="en-GB" dirty="0"/>
              <a:t>The first 2 yellow boxes enable the user to select a time period anything from 1 hours to the complete day.</a:t>
            </a:r>
          </a:p>
          <a:p>
            <a:pPr marL="285750" indent="-285750">
              <a:buFont typeface="Arial" panose="020B0604020202020204" pitchFamily="34" charset="0"/>
              <a:buChar char="•"/>
            </a:pPr>
            <a:r>
              <a:rPr lang="en-GB" dirty="0"/>
              <a:t>The third box allows the user to select Arrivals, Departures or Totals</a:t>
            </a:r>
          </a:p>
          <a:p>
            <a:pPr marL="285750" indent="-285750">
              <a:buFont typeface="Arial" panose="020B0604020202020204" pitchFamily="34" charset="0"/>
              <a:buChar char="•"/>
            </a:pPr>
            <a:r>
              <a:rPr lang="en-GB" dirty="0"/>
              <a:t>There are 4 graphs available for the display of data within the Template, but more can be easily added if you are competent with Excel formula</a:t>
            </a:r>
          </a:p>
          <a:p>
            <a:pPr marL="285750" indent="-285750">
              <a:buFont typeface="Arial" panose="020B0604020202020204" pitchFamily="34" charset="0"/>
              <a:buChar char="•"/>
            </a:pPr>
            <a:r>
              <a:rPr lang="en-GB" dirty="0"/>
              <a:t>You can then copy and paste the information from this page into your Word documents as required.</a:t>
            </a:r>
          </a:p>
        </p:txBody>
      </p:sp>
    </p:spTree>
    <p:extLst>
      <p:ext uri="{BB962C8B-B14F-4D97-AF65-F5344CB8AC3E}">
        <p14:creationId xmlns:p14="http://schemas.microsoft.com/office/powerpoint/2010/main" val="41364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dirty="0"/>
              <a:t>Scene setting</a:t>
            </a:r>
          </a:p>
        </p:txBody>
      </p:sp>
    </p:spTree>
    <p:extLst>
      <p:ext uri="{BB962C8B-B14F-4D97-AF65-F5344CB8AC3E}">
        <p14:creationId xmlns:p14="http://schemas.microsoft.com/office/powerpoint/2010/main" val="108759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GB" dirty="0"/>
              <a:t>Decide &amp; Provide doesn’t stop at construction</a:t>
            </a:r>
            <a:endParaRPr lang="en-US" dirty="0"/>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457981" y="2603500"/>
            <a:ext cx="8825659" cy="3886752"/>
          </a:xfrm>
        </p:spPr>
        <p:txBody>
          <a:bodyPr>
            <a:normAutofit/>
          </a:bodyPr>
          <a:lstStyle/>
          <a:p>
            <a:r>
              <a:rPr lang="en-GB" dirty="0"/>
              <a:t>Monitoring is an extremely important element of the D&amp;P process.  As Transport Professionals how do we know what is working and what is not?</a:t>
            </a:r>
          </a:p>
          <a:p>
            <a:r>
              <a:rPr lang="en-GB" dirty="0"/>
              <a:t>How many of you have been back to a site you were involved with 10 years ago to physically record the Travel Behaviours, to see if your assumptions were correct?</a:t>
            </a:r>
          </a:p>
          <a:p>
            <a:r>
              <a:rPr lang="en-GB" dirty="0"/>
              <a:t>We need to ensure that every £ spent on constructing a development is value for money and worthwhile for the local population.</a:t>
            </a:r>
          </a:p>
          <a:p>
            <a:r>
              <a:rPr lang="en-GB" dirty="0"/>
              <a:t>Without proper independent monitoring we could all be following the wrong path and making things worse, or at best, not improving them as much as we thought.</a:t>
            </a:r>
          </a:p>
          <a:p>
            <a:r>
              <a:rPr lang="en-GB" dirty="0"/>
              <a:t>The use of TRICS SAM process can support and strengthen the Monitoring and Evaluation Plan. Independent monitoring surveys with the provision of standardised, unbiased survey data that adds to the evidentiary base.</a:t>
            </a:r>
          </a:p>
          <a:p>
            <a:endParaRPr lang="en-GB" dirty="0"/>
          </a:p>
        </p:txBody>
      </p:sp>
    </p:spTree>
    <p:extLst>
      <p:ext uri="{BB962C8B-B14F-4D97-AF65-F5344CB8AC3E}">
        <p14:creationId xmlns:p14="http://schemas.microsoft.com/office/powerpoint/2010/main" val="56736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GB" dirty="0"/>
              <a:t>The Decide and Provide journey continues…</a:t>
            </a:r>
            <a:endParaRPr lang="en-US" dirty="0"/>
          </a:p>
        </p:txBody>
      </p:sp>
      <p:pic>
        <p:nvPicPr>
          <p:cNvPr id="7" name="Picture 6">
            <a:extLst>
              <a:ext uri="{FF2B5EF4-FFF2-40B4-BE49-F238E27FC236}">
                <a16:creationId xmlns:a16="http://schemas.microsoft.com/office/drawing/2014/main" id="{1BBE1460-4F64-4D85-AE25-9244CC316C2D}"/>
              </a:ext>
            </a:extLst>
          </p:cNvPr>
          <p:cNvPicPr>
            <a:picLocks noChangeAspect="1"/>
          </p:cNvPicPr>
          <p:nvPr/>
        </p:nvPicPr>
        <p:blipFill>
          <a:blip r:embed="rId2"/>
          <a:stretch>
            <a:fillRect/>
          </a:stretch>
        </p:blipFill>
        <p:spPr>
          <a:xfrm>
            <a:off x="8629993" y="2295938"/>
            <a:ext cx="3230126" cy="4293703"/>
          </a:xfrm>
          <a:prstGeom prst="rect">
            <a:avLst/>
          </a:prstGeom>
          <a:effectLst>
            <a:outerShdw blurRad="50800" dist="101600" dir="2700000" algn="tl" rotWithShape="0">
              <a:prstClr val="black">
                <a:alpha val="40000"/>
              </a:prstClr>
            </a:outerShdw>
          </a:effectLst>
        </p:spPr>
      </p:pic>
      <p:sp>
        <p:nvSpPr>
          <p:cNvPr id="8" name="TextBox 7">
            <a:extLst>
              <a:ext uri="{FF2B5EF4-FFF2-40B4-BE49-F238E27FC236}">
                <a16:creationId xmlns:a16="http://schemas.microsoft.com/office/drawing/2014/main" id="{997BDE29-FAE6-45DA-B516-66B153368713}"/>
              </a:ext>
            </a:extLst>
          </p:cNvPr>
          <p:cNvSpPr txBox="1"/>
          <p:nvPr/>
        </p:nvSpPr>
        <p:spPr>
          <a:xfrm>
            <a:off x="5367130" y="2326405"/>
            <a:ext cx="2033698" cy="523220"/>
          </a:xfrm>
          <a:prstGeom prst="rect">
            <a:avLst/>
          </a:prstGeom>
          <a:noFill/>
        </p:spPr>
        <p:txBody>
          <a:bodyPr wrap="none" rtlCol="0">
            <a:spAutoFit/>
          </a:bodyPr>
          <a:lstStyle/>
          <a:p>
            <a:r>
              <a:rPr lang="en-GB" sz="2800" b="1" dirty="0"/>
              <a:t>August 2021</a:t>
            </a:r>
          </a:p>
        </p:txBody>
      </p:sp>
      <p:sp>
        <p:nvSpPr>
          <p:cNvPr id="10" name="TextBox 9">
            <a:extLst>
              <a:ext uri="{FF2B5EF4-FFF2-40B4-BE49-F238E27FC236}">
                <a16:creationId xmlns:a16="http://schemas.microsoft.com/office/drawing/2014/main" id="{97AC123A-AA1D-4DF1-A7E8-AC8FF03B9D01}"/>
              </a:ext>
            </a:extLst>
          </p:cNvPr>
          <p:cNvSpPr txBox="1"/>
          <p:nvPr/>
        </p:nvSpPr>
        <p:spPr>
          <a:xfrm>
            <a:off x="5411420" y="2967335"/>
            <a:ext cx="3309731" cy="923330"/>
          </a:xfrm>
          <a:prstGeom prst="rect">
            <a:avLst/>
          </a:prstGeom>
          <a:noFill/>
        </p:spPr>
        <p:txBody>
          <a:bodyPr wrap="square">
            <a:spAutoFit/>
          </a:bodyPr>
          <a:lstStyle/>
          <a:p>
            <a:r>
              <a:rPr lang="en-GB" dirty="0">
                <a:hlinkClick r:id="rId3"/>
              </a:rPr>
              <a:t>https://www.itf-oecd.org/travel-transitions-policy-makers-respond-mobility-trends</a:t>
            </a:r>
            <a:r>
              <a:rPr lang="en-GB" dirty="0"/>
              <a:t> </a:t>
            </a:r>
          </a:p>
        </p:txBody>
      </p:sp>
      <p:pic>
        <p:nvPicPr>
          <p:cNvPr id="11" name="Picture 10">
            <a:extLst>
              <a:ext uri="{FF2B5EF4-FFF2-40B4-BE49-F238E27FC236}">
                <a16:creationId xmlns:a16="http://schemas.microsoft.com/office/drawing/2014/main" id="{D4E04F28-976C-498C-86E2-5F66B6C61869}"/>
              </a:ext>
            </a:extLst>
          </p:cNvPr>
          <p:cNvPicPr>
            <a:picLocks noChangeAspect="1"/>
          </p:cNvPicPr>
          <p:nvPr/>
        </p:nvPicPr>
        <p:blipFill>
          <a:blip r:embed="rId4"/>
          <a:stretch>
            <a:fillRect/>
          </a:stretch>
        </p:blipFill>
        <p:spPr>
          <a:xfrm>
            <a:off x="458333" y="4668743"/>
            <a:ext cx="5637667" cy="1392740"/>
          </a:xfrm>
          <a:prstGeom prst="rect">
            <a:avLst/>
          </a:prstGeom>
        </p:spPr>
      </p:pic>
      <p:sp>
        <p:nvSpPr>
          <p:cNvPr id="13" name="TextBox 12">
            <a:extLst>
              <a:ext uri="{FF2B5EF4-FFF2-40B4-BE49-F238E27FC236}">
                <a16:creationId xmlns:a16="http://schemas.microsoft.com/office/drawing/2014/main" id="{EEB38F8B-DDBA-4676-8B66-B3BB61B3B80C}"/>
              </a:ext>
            </a:extLst>
          </p:cNvPr>
          <p:cNvSpPr txBox="1"/>
          <p:nvPr/>
        </p:nvSpPr>
        <p:spPr>
          <a:xfrm>
            <a:off x="1488384" y="6061483"/>
            <a:ext cx="6097656" cy="369332"/>
          </a:xfrm>
          <a:prstGeom prst="rect">
            <a:avLst/>
          </a:prstGeom>
          <a:noFill/>
        </p:spPr>
        <p:txBody>
          <a:bodyPr wrap="square">
            <a:spAutoFit/>
          </a:bodyPr>
          <a:lstStyle/>
          <a:p>
            <a:r>
              <a:rPr lang="en-GB" dirty="0">
                <a:hlinkClick r:id="rId5"/>
              </a:rPr>
              <a:t>https://www.tapforuncertainty.eu/</a:t>
            </a:r>
            <a:r>
              <a:rPr lang="en-GB" dirty="0"/>
              <a:t> </a:t>
            </a:r>
          </a:p>
        </p:txBody>
      </p:sp>
      <p:sp>
        <p:nvSpPr>
          <p:cNvPr id="14" name="TextBox 13">
            <a:extLst>
              <a:ext uri="{FF2B5EF4-FFF2-40B4-BE49-F238E27FC236}">
                <a16:creationId xmlns:a16="http://schemas.microsoft.com/office/drawing/2014/main" id="{37A9A4D8-B19C-4C47-A30E-B4BA916612DD}"/>
              </a:ext>
            </a:extLst>
          </p:cNvPr>
          <p:cNvSpPr txBox="1"/>
          <p:nvPr/>
        </p:nvSpPr>
        <p:spPr>
          <a:xfrm>
            <a:off x="374951" y="3972373"/>
            <a:ext cx="3523657" cy="523220"/>
          </a:xfrm>
          <a:prstGeom prst="rect">
            <a:avLst/>
          </a:prstGeom>
          <a:noFill/>
        </p:spPr>
        <p:txBody>
          <a:bodyPr wrap="none" rtlCol="0">
            <a:spAutoFit/>
          </a:bodyPr>
          <a:lstStyle/>
          <a:p>
            <a:r>
              <a:rPr lang="en-GB" sz="2800" b="1" dirty="0"/>
              <a:t>May 2021 – April 2024</a:t>
            </a:r>
          </a:p>
        </p:txBody>
      </p:sp>
    </p:spTree>
    <p:extLst>
      <p:ext uri="{BB962C8B-B14F-4D97-AF65-F5344CB8AC3E}">
        <p14:creationId xmlns:p14="http://schemas.microsoft.com/office/powerpoint/2010/main" val="3426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3826-E990-450E-A74D-624B3E8E802A}"/>
              </a:ext>
            </a:extLst>
          </p:cNvPr>
          <p:cNvSpPr>
            <a:spLocks noGrp="1"/>
          </p:cNvSpPr>
          <p:nvPr>
            <p:ph type="title"/>
          </p:nvPr>
        </p:nvSpPr>
        <p:spPr/>
        <p:txBody>
          <a:bodyPr/>
          <a:lstStyle/>
          <a:p>
            <a:r>
              <a:rPr lang="en-GB" dirty="0"/>
              <a:t>Changing travel behaviour</a:t>
            </a:r>
          </a:p>
        </p:txBody>
      </p:sp>
      <p:pic>
        <p:nvPicPr>
          <p:cNvPr id="4" name="Content Placeholder 4" descr="A cat with its mouth open&#10;&#10;Description automatically generated">
            <a:extLst>
              <a:ext uri="{FF2B5EF4-FFF2-40B4-BE49-F238E27FC236}">
                <a16:creationId xmlns:a16="http://schemas.microsoft.com/office/drawing/2014/main" id="{F7DC0C14-886D-4D32-8A1A-6EDA59F6DAE3}"/>
              </a:ext>
            </a:extLst>
          </p:cNvPr>
          <p:cNvPicPr>
            <a:picLocks noGrp="1" noChangeAspect="1"/>
          </p:cNvPicPr>
          <p:nvPr>
            <p:ph idx="1"/>
          </p:nvPr>
        </p:nvPicPr>
        <p:blipFill rotWithShape="1">
          <a:blip r:embed="rId2"/>
          <a:srcRect t="8546" b="3310"/>
          <a:stretch/>
        </p:blipFill>
        <p:spPr>
          <a:xfrm>
            <a:off x="6310588" y="3055950"/>
            <a:ext cx="4504762" cy="2241376"/>
          </a:xfrm>
          <a:prstGeom prst="roundRect">
            <a:avLst>
              <a:gd name="adj" fmla="val 1858"/>
            </a:avLst>
          </a:prstGeom>
          <a:effectLst>
            <a:outerShdw blurRad="50800" dist="50800" dir="5400000" algn="tl" rotWithShape="0">
              <a:srgbClr val="000000">
                <a:alpha val="43000"/>
              </a:srgbClr>
            </a:outerShdw>
          </a:effectLst>
        </p:spPr>
      </p:pic>
      <p:sp>
        <p:nvSpPr>
          <p:cNvPr id="5" name="Rectangle 4">
            <a:extLst>
              <a:ext uri="{FF2B5EF4-FFF2-40B4-BE49-F238E27FC236}">
                <a16:creationId xmlns:a16="http://schemas.microsoft.com/office/drawing/2014/main" id="{7D3D6BF0-3FB7-4249-BC8E-36E3F152C20B}"/>
              </a:ext>
            </a:extLst>
          </p:cNvPr>
          <p:cNvSpPr/>
          <p:nvPr/>
        </p:nvSpPr>
        <p:spPr>
          <a:xfrm>
            <a:off x="564596" y="3244334"/>
            <a:ext cx="5701192" cy="1754326"/>
          </a:xfrm>
          <a:prstGeom prst="rect">
            <a:avLst/>
          </a:prstGeom>
        </p:spPr>
        <p:txBody>
          <a:bodyPr wrap="square">
            <a:spAutoFit/>
          </a:bodyPr>
          <a:lstStyle/>
          <a:p>
            <a:r>
              <a:rPr lang="en-GB" sz="3600" i="1" dirty="0"/>
              <a:t>Would you tell me, please, which way I ought to go from here?</a:t>
            </a:r>
            <a:endParaRPr lang="en-US" sz="3600" dirty="0"/>
          </a:p>
        </p:txBody>
      </p:sp>
    </p:spTree>
    <p:extLst>
      <p:ext uri="{BB962C8B-B14F-4D97-AF65-F5344CB8AC3E}">
        <p14:creationId xmlns:p14="http://schemas.microsoft.com/office/powerpoint/2010/main" val="31594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change we have seen</a:t>
            </a:r>
          </a:p>
        </p:txBody>
      </p:sp>
      <p:pic>
        <p:nvPicPr>
          <p:cNvPr id="4" name="Picture 3">
            <a:extLst>
              <a:ext uri="{FF2B5EF4-FFF2-40B4-BE49-F238E27FC236}">
                <a16:creationId xmlns:a16="http://schemas.microsoft.com/office/drawing/2014/main" id="{C8DD2ACF-43A2-4C64-900B-71A73221ECF8}"/>
              </a:ext>
            </a:extLst>
          </p:cNvPr>
          <p:cNvPicPr>
            <a:picLocks noChangeAspect="1"/>
          </p:cNvPicPr>
          <p:nvPr/>
        </p:nvPicPr>
        <p:blipFill>
          <a:blip r:embed="rId2">
            <a:grayscl/>
          </a:blip>
          <a:stretch>
            <a:fillRect/>
          </a:stretch>
        </p:blipFill>
        <p:spPr>
          <a:xfrm>
            <a:off x="1598212" y="2444032"/>
            <a:ext cx="9174480" cy="4046220"/>
          </a:xfrm>
          <a:prstGeom prst="rect">
            <a:avLst/>
          </a:prstGeom>
        </p:spPr>
      </p:pic>
    </p:spTree>
    <p:extLst>
      <p:ext uri="{BB962C8B-B14F-4D97-AF65-F5344CB8AC3E}">
        <p14:creationId xmlns:p14="http://schemas.microsoft.com/office/powerpoint/2010/main" val="9541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It’s the need for access, stupid</a:t>
            </a:r>
          </a:p>
        </p:txBody>
      </p:sp>
      <p:grpSp>
        <p:nvGrpSpPr>
          <p:cNvPr id="20" name="Group 19">
            <a:extLst>
              <a:ext uri="{FF2B5EF4-FFF2-40B4-BE49-F238E27FC236}">
                <a16:creationId xmlns:a16="http://schemas.microsoft.com/office/drawing/2014/main" id="{88095A5A-24FE-4AD1-81BF-1611C817E6D6}"/>
              </a:ext>
            </a:extLst>
          </p:cNvPr>
          <p:cNvGrpSpPr>
            <a:grpSpLocks noChangeAspect="1"/>
          </p:cNvGrpSpPr>
          <p:nvPr/>
        </p:nvGrpSpPr>
        <p:grpSpPr>
          <a:xfrm>
            <a:off x="662643" y="2604050"/>
            <a:ext cx="5020553" cy="3700604"/>
            <a:chOff x="2384616" y="32128"/>
            <a:chExt cx="7727753" cy="5696056"/>
          </a:xfrm>
        </p:grpSpPr>
        <p:sp>
          <p:nvSpPr>
            <p:cNvPr id="6" name="Oval 5">
              <a:extLst>
                <a:ext uri="{FF2B5EF4-FFF2-40B4-BE49-F238E27FC236}">
                  <a16:creationId xmlns:a16="http://schemas.microsoft.com/office/drawing/2014/main" id="{77B287F7-710A-4AB7-9371-AF3A1EFB3AD0}"/>
                </a:ext>
              </a:extLst>
            </p:cNvPr>
            <p:cNvSpPr/>
            <p:nvPr/>
          </p:nvSpPr>
          <p:spPr>
            <a:xfrm>
              <a:off x="5206875" y="620688"/>
              <a:ext cx="1584176"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tx1"/>
                  </a:solidFill>
                  <a:cs typeface="Times New Roman" panose="02020603050405020304" pitchFamily="18" charset="0"/>
                </a:rPr>
                <a:t>Spatial</a:t>
              </a:r>
              <a:br>
                <a:rPr lang="en-GB" sz="1400" dirty="0">
                  <a:solidFill>
                    <a:schemeClr val="tx1"/>
                  </a:solidFill>
                  <a:cs typeface="Times New Roman" panose="02020603050405020304" pitchFamily="18" charset="0"/>
                </a:rPr>
              </a:br>
              <a:r>
                <a:rPr lang="en-GB" sz="1400" dirty="0">
                  <a:solidFill>
                    <a:schemeClr val="tx1"/>
                  </a:solidFill>
                  <a:cs typeface="Times New Roman" panose="02020603050405020304" pitchFamily="18" charset="0"/>
                </a:rPr>
                <a:t>Proximity</a:t>
              </a:r>
            </a:p>
          </p:txBody>
        </p:sp>
        <p:sp>
          <p:nvSpPr>
            <p:cNvPr id="7" name="Oval 6">
              <a:extLst>
                <a:ext uri="{FF2B5EF4-FFF2-40B4-BE49-F238E27FC236}">
                  <a16:creationId xmlns:a16="http://schemas.microsoft.com/office/drawing/2014/main" id="{71B1A658-8361-4A0A-BE50-F5287F0DB562}"/>
                </a:ext>
              </a:extLst>
            </p:cNvPr>
            <p:cNvSpPr/>
            <p:nvPr/>
          </p:nvSpPr>
          <p:spPr>
            <a:xfrm>
              <a:off x="7608168" y="4137315"/>
              <a:ext cx="1584176"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tx1"/>
                  </a:solidFill>
                  <a:cs typeface="Times New Roman" panose="02020603050405020304" pitchFamily="18" charset="0"/>
                </a:rPr>
                <a:t>Digital</a:t>
              </a:r>
              <a:br>
                <a:rPr lang="en-GB" sz="1400" dirty="0">
                  <a:solidFill>
                    <a:schemeClr val="tx1"/>
                  </a:solidFill>
                  <a:cs typeface="Times New Roman" panose="02020603050405020304" pitchFamily="18" charset="0"/>
                </a:rPr>
              </a:br>
              <a:r>
                <a:rPr lang="en-GB" sz="1400" dirty="0">
                  <a:solidFill>
                    <a:schemeClr val="tx1"/>
                  </a:solidFill>
                  <a:cs typeface="Times New Roman" panose="02020603050405020304" pitchFamily="18" charset="0"/>
                </a:rPr>
                <a:t>Connectivity</a:t>
              </a:r>
            </a:p>
          </p:txBody>
        </p:sp>
        <p:sp>
          <p:nvSpPr>
            <p:cNvPr id="8" name="Oval 7">
              <a:extLst>
                <a:ext uri="{FF2B5EF4-FFF2-40B4-BE49-F238E27FC236}">
                  <a16:creationId xmlns:a16="http://schemas.microsoft.com/office/drawing/2014/main" id="{8CCAD6E6-D3E6-4F50-BBC1-02C87E94572F}"/>
                </a:ext>
              </a:extLst>
            </p:cNvPr>
            <p:cNvSpPr/>
            <p:nvPr/>
          </p:nvSpPr>
          <p:spPr>
            <a:xfrm>
              <a:off x="5195900" y="2993536"/>
              <a:ext cx="1584176" cy="15841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bg1"/>
                  </a:solidFill>
                  <a:cs typeface="Times New Roman" panose="02020603050405020304" pitchFamily="18" charset="0"/>
                </a:rPr>
                <a:t>Accessibility</a:t>
              </a:r>
            </a:p>
          </p:txBody>
        </p:sp>
        <p:cxnSp>
          <p:nvCxnSpPr>
            <p:cNvPr id="9" name="Straight Connector 8">
              <a:extLst>
                <a:ext uri="{FF2B5EF4-FFF2-40B4-BE49-F238E27FC236}">
                  <a16:creationId xmlns:a16="http://schemas.microsoft.com/office/drawing/2014/main" id="{0FC162C4-2CD8-4070-99E8-21D43062BE2C}"/>
                </a:ext>
              </a:extLst>
            </p:cNvPr>
            <p:cNvCxnSpPr>
              <a:cxnSpLocks/>
              <a:stCxn id="6" idx="4"/>
              <a:endCxn id="8" idx="0"/>
            </p:cNvCxnSpPr>
            <p:nvPr/>
          </p:nvCxnSpPr>
          <p:spPr>
            <a:xfrm flipH="1">
              <a:off x="5987988" y="2204864"/>
              <a:ext cx="10975" cy="788672"/>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EBC590-33E3-45B8-B500-46073DD98A63}"/>
                </a:ext>
              </a:extLst>
            </p:cNvPr>
            <p:cNvCxnSpPr/>
            <p:nvPr/>
          </p:nvCxnSpPr>
          <p:spPr>
            <a:xfrm>
              <a:off x="6672065" y="4144009"/>
              <a:ext cx="997159" cy="466413"/>
            </a:xfrm>
            <a:prstGeom prst="line">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97FF9C-BA0A-4F7A-B5CA-B125985EE416}"/>
                </a:ext>
              </a:extLst>
            </p:cNvPr>
            <p:cNvCxnSpPr/>
            <p:nvPr/>
          </p:nvCxnSpPr>
          <p:spPr>
            <a:xfrm flipH="1">
              <a:off x="4320174" y="4144009"/>
              <a:ext cx="983738" cy="495707"/>
            </a:xfrm>
            <a:prstGeom prst="line">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952CC2A-4B40-44D3-A87B-DCE70FDA7960}"/>
                </a:ext>
              </a:extLst>
            </p:cNvPr>
            <p:cNvSpPr/>
            <p:nvPr/>
          </p:nvSpPr>
          <p:spPr>
            <a:xfrm>
              <a:off x="2783632" y="4144008"/>
              <a:ext cx="1584176"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tx1"/>
                  </a:solidFill>
                  <a:cs typeface="Times New Roman" panose="02020603050405020304" pitchFamily="18" charset="0"/>
                </a:rPr>
                <a:t>Physical</a:t>
              </a:r>
              <a:br>
                <a:rPr lang="en-GB" sz="1400" dirty="0">
                  <a:solidFill>
                    <a:schemeClr val="tx1"/>
                  </a:solidFill>
                  <a:cs typeface="Times New Roman" panose="02020603050405020304" pitchFamily="18" charset="0"/>
                </a:rPr>
              </a:br>
              <a:r>
                <a:rPr lang="en-GB" sz="1400" dirty="0">
                  <a:solidFill>
                    <a:schemeClr val="tx1"/>
                  </a:solidFill>
                  <a:cs typeface="Times New Roman" panose="02020603050405020304" pitchFamily="18" charset="0"/>
                </a:rPr>
                <a:t>Mobility</a:t>
              </a:r>
            </a:p>
          </p:txBody>
        </p:sp>
        <p:cxnSp>
          <p:nvCxnSpPr>
            <p:cNvPr id="13" name="Straight Connector 12">
              <a:extLst>
                <a:ext uri="{FF2B5EF4-FFF2-40B4-BE49-F238E27FC236}">
                  <a16:creationId xmlns:a16="http://schemas.microsoft.com/office/drawing/2014/main" id="{115A03BC-B85C-4835-B5BE-0DB0F0E5AE4B}"/>
                </a:ext>
              </a:extLst>
            </p:cNvPr>
            <p:cNvCxnSpPr>
              <a:cxnSpLocks/>
              <a:stCxn id="12" idx="6"/>
              <a:endCxn id="7" idx="2"/>
            </p:cNvCxnSpPr>
            <p:nvPr/>
          </p:nvCxnSpPr>
          <p:spPr>
            <a:xfrm flipV="1">
              <a:off x="4367808" y="4929404"/>
              <a:ext cx="3240360" cy="6693"/>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FCBDBF-8C8D-4EE9-98BE-95FD20DD50CA}"/>
                </a:ext>
              </a:extLst>
            </p:cNvPr>
            <p:cNvCxnSpPr>
              <a:cxnSpLocks/>
              <a:stCxn id="7" idx="1"/>
            </p:cNvCxnSpPr>
            <p:nvPr/>
          </p:nvCxnSpPr>
          <p:spPr>
            <a:xfrm flipH="1" flipV="1">
              <a:off x="6456041" y="2060848"/>
              <a:ext cx="1384125" cy="2308464"/>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012193-1C08-44DE-A1C4-C1FFC99E8862}"/>
                </a:ext>
              </a:extLst>
            </p:cNvPr>
            <p:cNvCxnSpPr>
              <a:cxnSpLocks/>
              <a:endCxn id="12" idx="7"/>
            </p:cNvCxnSpPr>
            <p:nvPr/>
          </p:nvCxnSpPr>
          <p:spPr>
            <a:xfrm flipH="1">
              <a:off x="4135811" y="2060848"/>
              <a:ext cx="1388928" cy="2315157"/>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FD1BEF-6734-45B2-B089-B20C83AAECA7}"/>
                </a:ext>
              </a:extLst>
            </p:cNvPr>
            <p:cNvSpPr txBox="1"/>
            <p:nvPr/>
          </p:nvSpPr>
          <p:spPr>
            <a:xfrm>
              <a:off x="4830274" y="32128"/>
              <a:ext cx="2172183" cy="473738"/>
            </a:xfrm>
            <a:prstGeom prst="rect">
              <a:avLst/>
            </a:prstGeom>
            <a:noFill/>
          </p:spPr>
          <p:txBody>
            <a:bodyPr wrap="none" rtlCol="0">
              <a:spAutoFit/>
            </a:bodyPr>
            <a:lstStyle/>
            <a:p>
              <a:pPr algn="ctr"/>
              <a:r>
                <a:rPr lang="en-GB" sz="1400" dirty="0">
                  <a:cs typeface="Times New Roman" panose="02020603050405020304" pitchFamily="18" charset="0"/>
                </a:rPr>
                <a:t>Land Use System</a:t>
              </a:r>
            </a:p>
          </p:txBody>
        </p:sp>
        <p:sp>
          <p:nvSpPr>
            <p:cNvPr id="17" name="TextBox 16">
              <a:extLst>
                <a:ext uri="{FF2B5EF4-FFF2-40B4-BE49-F238E27FC236}">
                  <a16:creationId xmlns:a16="http://schemas.microsoft.com/office/drawing/2014/main" id="{8C1A9E49-047D-478C-BE88-7306D662082C}"/>
                </a:ext>
              </a:extLst>
            </p:cNvPr>
            <p:cNvSpPr txBox="1"/>
            <p:nvPr/>
          </p:nvSpPr>
          <p:spPr>
            <a:xfrm>
              <a:off x="2384616" y="3331962"/>
              <a:ext cx="1361896" cy="805352"/>
            </a:xfrm>
            <a:prstGeom prst="rect">
              <a:avLst/>
            </a:prstGeom>
            <a:noFill/>
          </p:spPr>
          <p:txBody>
            <a:bodyPr wrap="none" rtlCol="0">
              <a:spAutoFit/>
            </a:bodyPr>
            <a:lstStyle/>
            <a:p>
              <a:pPr algn="ctr"/>
              <a:r>
                <a:rPr lang="en-GB" sz="1400" dirty="0">
                  <a:cs typeface="Times New Roman" panose="02020603050405020304" pitchFamily="18" charset="0"/>
                </a:rPr>
                <a:t>Transport</a:t>
              </a:r>
              <a:br>
                <a:rPr lang="en-GB" sz="1400" dirty="0">
                  <a:cs typeface="Times New Roman" panose="02020603050405020304" pitchFamily="18" charset="0"/>
                </a:rPr>
              </a:br>
              <a:r>
                <a:rPr lang="en-GB" sz="1400" dirty="0">
                  <a:cs typeface="Times New Roman" panose="02020603050405020304" pitchFamily="18" charset="0"/>
                </a:rPr>
                <a:t>System</a:t>
              </a:r>
            </a:p>
          </p:txBody>
        </p:sp>
        <p:sp>
          <p:nvSpPr>
            <p:cNvPr id="18" name="TextBox 17">
              <a:extLst>
                <a:ext uri="{FF2B5EF4-FFF2-40B4-BE49-F238E27FC236}">
                  <a16:creationId xmlns:a16="http://schemas.microsoft.com/office/drawing/2014/main" id="{E4624C0E-3E41-429C-9EB4-36AD877B0D45}"/>
                </a:ext>
              </a:extLst>
            </p:cNvPr>
            <p:cNvSpPr txBox="1"/>
            <p:nvPr/>
          </p:nvSpPr>
          <p:spPr>
            <a:xfrm>
              <a:off x="7520731" y="3357409"/>
              <a:ext cx="2591638" cy="805352"/>
            </a:xfrm>
            <a:prstGeom prst="rect">
              <a:avLst/>
            </a:prstGeom>
            <a:noFill/>
          </p:spPr>
          <p:txBody>
            <a:bodyPr wrap="none" rtlCol="0">
              <a:spAutoFit/>
            </a:bodyPr>
            <a:lstStyle/>
            <a:p>
              <a:pPr algn="ctr"/>
              <a:r>
                <a:rPr lang="en-GB" sz="1400" dirty="0">
                  <a:cs typeface="Times New Roman" panose="02020603050405020304" pitchFamily="18" charset="0"/>
                </a:rPr>
                <a:t>Telecommunications</a:t>
              </a:r>
            </a:p>
            <a:p>
              <a:pPr algn="ctr"/>
              <a:r>
                <a:rPr lang="en-GB" sz="1400" dirty="0">
                  <a:cs typeface="Times New Roman" panose="02020603050405020304" pitchFamily="18" charset="0"/>
                </a:rPr>
                <a:t>System</a:t>
              </a:r>
            </a:p>
          </p:txBody>
        </p:sp>
      </p:grpSp>
      <p:sp>
        <p:nvSpPr>
          <p:cNvPr id="21" name="Rectangle 20">
            <a:extLst>
              <a:ext uri="{FF2B5EF4-FFF2-40B4-BE49-F238E27FC236}">
                <a16:creationId xmlns:a16="http://schemas.microsoft.com/office/drawing/2014/main" id="{B135AA10-D9F7-498A-A8A2-A7DDB63EB739}"/>
              </a:ext>
            </a:extLst>
          </p:cNvPr>
          <p:cNvSpPr/>
          <p:nvPr/>
        </p:nvSpPr>
        <p:spPr>
          <a:xfrm>
            <a:off x="6361045" y="3914305"/>
            <a:ext cx="5436704" cy="1200329"/>
          </a:xfrm>
          <a:prstGeom prst="rect">
            <a:avLst/>
          </a:prstGeom>
        </p:spPr>
        <p:txBody>
          <a:bodyPr wrap="square">
            <a:spAutoFit/>
          </a:bodyPr>
          <a:lstStyle/>
          <a:p>
            <a:r>
              <a:rPr lang="en-US" sz="2400" dirty="0"/>
              <a:t>“Transport does not merely serve society: it shapes society, as in turn society </a:t>
            </a:r>
            <a:r>
              <a:rPr lang="en-GB" sz="2400" dirty="0"/>
              <a:t>shapes transport”</a:t>
            </a:r>
          </a:p>
        </p:txBody>
      </p:sp>
      <p:sp>
        <p:nvSpPr>
          <p:cNvPr id="22" name="TextBox 21">
            <a:extLst>
              <a:ext uri="{FF2B5EF4-FFF2-40B4-BE49-F238E27FC236}">
                <a16:creationId xmlns:a16="http://schemas.microsoft.com/office/drawing/2014/main" id="{0C85758F-2AD3-496D-BC52-37E9F78CEA0A}"/>
              </a:ext>
            </a:extLst>
          </p:cNvPr>
          <p:cNvSpPr txBox="1"/>
          <p:nvPr/>
        </p:nvSpPr>
        <p:spPr>
          <a:xfrm>
            <a:off x="10271867" y="5114634"/>
            <a:ext cx="1428211" cy="369332"/>
          </a:xfrm>
          <a:prstGeom prst="rect">
            <a:avLst/>
          </a:prstGeom>
          <a:noFill/>
        </p:spPr>
        <p:txBody>
          <a:bodyPr wrap="none" rtlCol="0">
            <a:spAutoFit/>
          </a:bodyPr>
          <a:lstStyle/>
          <a:p>
            <a:r>
              <a:rPr lang="en-GB" dirty="0"/>
              <a:t>(Lyons, 2004)</a:t>
            </a:r>
          </a:p>
        </p:txBody>
      </p:sp>
    </p:spTree>
    <p:extLst>
      <p:ext uri="{BB962C8B-B14F-4D97-AF65-F5344CB8AC3E}">
        <p14:creationId xmlns:p14="http://schemas.microsoft.com/office/powerpoint/2010/main" val="13563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A state of flux and a need for change</a:t>
            </a:r>
          </a:p>
        </p:txBody>
      </p:sp>
      <p:pic>
        <p:nvPicPr>
          <p:cNvPr id="1026" name="Picture 2" descr="What do you call the disease caused by the novel coronavirus? Covid-19">
            <a:extLst>
              <a:ext uri="{FF2B5EF4-FFF2-40B4-BE49-F238E27FC236}">
                <a16:creationId xmlns:a16="http://schemas.microsoft.com/office/drawing/2014/main" id="{DE054E01-CE2C-459C-AE92-BB070309D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155" y="3172932"/>
            <a:ext cx="2266268" cy="2266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bon dioxide - Wikiwand">
            <a:extLst>
              <a:ext uri="{FF2B5EF4-FFF2-40B4-BE49-F238E27FC236}">
                <a16:creationId xmlns:a16="http://schemas.microsoft.com/office/drawing/2014/main" id="{0FF9197A-6B09-4C54-920B-97C4AE815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89" y="3428999"/>
            <a:ext cx="2467156" cy="17541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DEE830B0-9B00-4438-9D57-85595F42C52F}"/>
              </a:ext>
            </a:extLst>
          </p:cNvPr>
          <p:cNvSpPr>
            <a:spLocks noGrp="1"/>
          </p:cNvSpPr>
          <p:nvPr>
            <p:ph idx="1"/>
          </p:nvPr>
        </p:nvSpPr>
        <p:spPr>
          <a:xfrm>
            <a:off x="2647853" y="5726131"/>
            <a:ext cx="1858833" cy="447610"/>
          </a:xfrm>
        </p:spPr>
        <p:txBody>
          <a:bodyPr>
            <a:normAutofit/>
          </a:bodyPr>
          <a:lstStyle/>
          <a:p>
            <a:r>
              <a:rPr lang="en-GB" dirty="0"/>
              <a:t>Global shock</a:t>
            </a:r>
            <a:endParaRPr lang="en-US" dirty="0"/>
          </a:p>
        </p:txBody>
      </p:sp>
      <p:sp>
        <p:nvSpPr>
          <p:cNvPr id="10" name="Content Placeholder 2">
            <a:extLst>
              <a:ext uri="{FF2B5EF4-FFF2-40B4-BE49-F238E27FC236}">
                <a16:creationId xmlns:a16="http://schemas.microsoft.com/office/drawing/2014/main" id="{13A62C2B-6DC4-44EE-9DA9-BC04F92A8D19}"/>
              </a:ext>
            </a:extLst>
          </p:cNvPr>
          <p:cNvSpPr txBox="1">
            <a:spLocks/>
          </p:cNvSpPr>
          <p:nvPr/>
        </p:nvSpPr>
        <p:spPr>
          <a:xfrm>
            <a:off x="7590175" y="5726131"/>
            <a:ext cx="2467156" cy="4476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Preferred future</a:t>
            </a:r>
            <a:endParaRPr lang="en-US" dirty="0"/>
          </a:p>
        </p:txBody>
      </p:sp>
    </p:spTree>
    <p:extLst>
      <p:ext uri="{BB962C8B-B14F-4D97-AF65-F5344CB8AC3E}">
        <p14:creationId xmlns:p14="http://schemas.microsoft.com/office/powerpoint/2010/main" val="35042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From predict and provide to decide and provide</a:t>
            </a:r>
          </a:p>
        </p:txBody>
      </p:sp>
      <p:sp>
        <p:nvSpPr>
          <p:cNvPr id="8" name="TextBox 7">
            <a:extLst>
              <a:ext uri="{FF2B5EF4-FFF2-40B4-BE49-F238E27FC236}">
                <a16:creationId xmlns:a16="http://schemas.microsoft.com/office/drawing/2014/main" id="{635A9F75-FC28-4389-A903-F30CA3FC6C9D}"/>
              </a:ext>
            </a:extLst>
          </p:cNvPr>
          <p:cNvSpPr txBox="1"/>
          <p:nvPr/>
        </p:nvSpPr>
        <p:spPr>
          <a:xfrm>
            <a:off x="450950" y="4188613"/>
            <a:ext cx="5139185" cy="1323439"/>
          </a:xfrm>
          <a:prstGeom prst="rect">
            <a:avLst/>
          </a:prstGeom>
          <a:noFill/>
        </p:spPr>
        <p:txBody>
          <a:bodyPr wrap="square" rtlCol="0">
            <a:spAutoFit/>
          </a:bodyPr>
          <a:lstStyle/>
          <a:p>
            <a:r>
              <a:rPr lang="en-GB" sz="2000" b="1" dirty="0">
                <a:solidFill>
                  <a:schemeClr val="bg1">
                    <a:lumMod val="65000"/>
                  </a:schemeClr>
                </a:solidFill>
              </a:rPr>
              <a:t>Predict and provide </a:t>
            </a:r>
            <a:r>
              <a:rPr lang="en-GB" sz="2000" dirty="0">
                <a:solidFill>
                  <a:schemeClr val="bg1">
                    <a:lumMod val="65000"/>
                  </a:schemeClr>
                </a:solidFill>
              </a:rPr>
              <a:t>– forecast a most likely mobility future (within sensitivity-tested bounds of uncertainty) and provide a means to accommodate projected demand</a:t>
            </a:r>
          </a:p>
        </p:txBody>
      </p:sp>
      <p:sp>
        <p:nvSpPr>
          <p:cNvPr id="11" name="Rectangle: Rounded Corners 10">
            <a:extLst>
              <a:ext uri="{FF2B5EF4-FFF2-40B4-BE49-F238E27FC236}">
                <a16:creationId xmlns:a16="http://schemas.microsoft.com/office/drawing/2014/main" id="{0B8F4BDB-DAC6-47BB-B96C-20ABB7D41142}"/>
              </a:ext>
            </a:extLst>
          </p:cNvPr>
          <p:cNvSpPr/>
          <p:nvPr/>
        </p:nvSpPr>
        <p:spPr>
          <a:xfrm>
            <a:off x="517363" y="3617288"/>
            <a:ext cx="5072772" cy="4167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cs typeface="Calibri" panose="020F0502020204030204" pitchFamily="34" charset="0"/>
              </a:rPr>
              <a:t>demand-led supply ● reactive</a:t>
            </a:r>
          </a:p>
        </p:txBody>
      </p:sp>
      <p:sp>
        <p:nvSpPr>
          <p:cNvPr id="12" name="TextBox 11">
            <a:extLst>
              <a:ext uri="{FF2B5EF4-FFF2-40B4-BE49-F238E27FC236}">
                <a16:creationId xmlns:a16="http://schemas.microsoft.com/office/drawing/2014/main" id="{014479D5-2CB5-4A12-BC5C-1B6690F0B435}"/>
              </a:ext>
            </a:extLst>
          </p:cNvPr>
          <p:cNvSpPr txBox="1"/>
          <p:nvPr/>
        </p:nvSpPr>
        <p:spPr>
          <a:xfrm>
            <a:off x="6582262" y="4188613"/>
            <a:ext cx="5072772" cy="1323439"/>
          </a:xfrm>
          <a:prstGeom prst="rect">
            <a:avLst/>
          </a:prstGeom>
          <a:noFill/>
        </p:spPr>
        <p:txBody>
          <a:bodyPr wrap="square" rtlCol="0">
            <a:spAutoFit/>
          </a:bodyPr>
          <a:lstStyle/>
          <a:p>
            <a:r>
              <a:rPr lang="en-GB" sz="2000" b="1" dirty="0"/>
              <a:t>Decide and provide </a:t>
            </a:r>
            <a:r>
              <a:rPr lang="en-GB" sz="2000" dirty="0"/>
              <a:t>– decide on a preferred </a:t>
            </a:r>
            <a:r>
              <a:rPr lang="en-GB" sz="2000" i="1" dirty="0"/>
              <a:t>accessibility</a:t>
            </a:r>
            <a:r>
              <a:rPr lang="en-GB" sz="2000" dirty="0"/>
              <a:t> future (and outcomes) and provide a means to move towards it in a way that accommodates the deep uncertainty ahead</a:t>
            </a:r>
          </a:p>
        </p:txBody>
      </p:sp>
      <p:sp>
        <p:nvSpPr>
          <p:cNvPr id="13" name="Rectangle: Rounded Corners 12">
            <a:extLst>
              <a:ext uri="{FF2B5EF4-FFF2-40B4-BE49-F238E27FC236}">
                <a16:creationId xmlns:a16="http://schemas.microsoft.com/office/drawing/2014/main" id="{DD2FF262-168D-41F3-AEA7-5145ECBDC545}"/>
              </a:ext>
            </a:extLst>
          </p:cNvPr>
          <p:cNvSpPr/>
          <p:nvPr/>
        </p:nvSpPr>
        <p:spPr>
          <a:xfrm>
            <a:off x="6582261" y="3617287"/>
            <a:ext cx="5072772" cy="4167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cs typeface="Calibri" panose="020F0502020204030204" pitchFamily="34" charset="0"/>
              </a:rPr>
              <a:t>supply-led demand ● proactive</a:t>
            </a:r>
          </a:p>
        </p:txBody>
      </p:sp>
    </p:spTree>
    <p:extLst>
      <p:ext uri="{BB962C8B-B14F-4D97-AF65-F5344CB8AC3E}">
        <p14:creationId xmlns:p14="http://schemas.microsoft.com/office/powerpoint/2010/main" val="22638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TRICS – it’s how you use it that matters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341566" y="2592932"/>
            <a:ext cx="10275046" cy="1346798"/>
          </a:xfrm>
        </p:spPr>
        <p:txBody>
          <a:bodyPr>
            <a:normAutofit/>
          </a:bodyPr>
          <a:lstStyle/>
          <a:p>
            <a:r>
              <a:rPr lang="en-GB" dirty="0"/>
              <a:t>TRICS data depict the past, not the future</a:t>
            </a:r>
          </a:p>
          <a:p>
            <a:r>
              <a:rPr lang="en-GB" dirty="0"/>
              <a:t>The past and future can be interpreted differently</a:t>
            </a:r>
          </a:p>
          <a:p>
            <a:r>
              <a:rPr lang="en-GB" dirty="0"/>
              <a:t>Remember that any attempt to project future trip rates is a judgement based upon assumptions</a:t>
            </a:r>
          </a:p>
          <a:p>
            <a:pPr lvl="1"/>
            <a:endParaRPr lang="en-US" dirty="0"/>
          </a:p>
        </p:txBody>
      </p:sp>
      <p:pic>
        <p:nvPicPr>
          <p:cNvPr id="19" name="Picture 18">
            <a:extLst>
              <a:ext uri="{FF2B5EF4-FFF2-40B4-BE49-F238E27FC236}">
                <a16:creationId xmlns:a16="http://schemas.microsoft.com/office/drawing/2014/main" id="{657177F8-E366-4482-BBB6-20F1D1EFE92B}"/>
              </a:ext>
            </a:extLst>
          </p:cNvPr>
          <p:cNvPicPr>
            <a:picLocks noChangeAspect="1"/>
          </p:cNvPicPr>
          <p:nvPr/>
        </p:nvPicPr>
        <p:blipFill rotWithShape="1">
          <a:blip r:embed="rId2">
            <a:grayscl/>
          </a:blip>
          <a:srcRect l="2192" r="14920"/>
          <a:stretch/>
        </p:blipFill>
        <p:spPr>
          <a:xfrm>
            <a:off x="148530" y="4255738"/>
            <a:ext cx="5297183" cy="2523229"/>
          </a:xfrm>
          <a:prstGeom prst="rect">
            <a:avLst/>
          </a:prstGeom>
        </p:spPr>
      </p:pic>
      <p:pic>
        <p:nvPicPr>
          <p:cNvPr id="20" name="Picture 19">
            <a:extLst>
              <a:ext uri="{FF2B5EF4-FFF2-40B4-BE49-F238E27FC236}">
                <a16:creationId xmlns:a16="http://schemas.microsoft.com/office/drawing/2014/main" id="{A3AD24F8-6EE9-407B-BD36-C6F6EB456C7F}"/>
              </a:ext>
            </a:extLst>
          </p:cNvPr>
          <p:cNvPicPr>
            <a:picLocks noChangeAspect="1"/>
          </p:cNvPicPr>
          <p:nvPr/>
        </p:nvPicPr>
        <p:blipFill rotWithShape="1">
          <a:blip r:embed="rId3">
            <a:grayscl/>
          </a:blip>
          <a:srcRect l="2592" r="8805"/>
          <a:stretch/>
        </p:blipFill>
        <p:spPr>
          <a:xfrm>
            <a:off x="6095999" y="4226767"/>
            <a:ext cx="5947471" cy="2542651"/>
          </a:xfrm>
          <a:prstGeom prst="rect">
            <a:avLst/>
          </a:prstGeom>
        </p:spPr>
      </p:pic>
    </p:spTree>
    <p:extLst>
      <p:ext uri="{BB962C8B-B14F-4D97-AF65-F5344CB8AC3E}">
        <p14:creationId xmlns:p14="http://schemas.microsoft.com/office/powerpoint/2010/main" val="26562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2" ma:contentTypeDescription="Create a new document." ma:contentTypeScope="" ma:versionID="4c9a8e873c813ed782291217fb2006dc">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8e9c91513ac19fcb89c71a0ff034fa04"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5A1CA-94BF-4677-9DCA-9E4F03884855}">
  <ds:schemaRefs>
    <ds:schemaRef ds:uri="http://schemas.microsoft.com/office/2006/documentManagement/types"/>
    <ds:schemaRef ds:uri="1a241e0a-f505-46e6-88a8-a55c48b0ed2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92A7E33-7536-43E0-AF85-A07C12944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42B013-4F76-444F-9BFE-40EF0D011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1538</Words>
  <Application>Microsoft Office PowerPoint</Application>
  <PresentationFormat>Widescreen</PresentationFormat>
  <Paragraphs>153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NexusSans</vt:lpstr>
      <vt:lpstr>Wingdings 3</vt:lpstr>
      <vt:lpstr>Ion Boardroom</vt:lpstr>
      <vt:lpstr> TRICS Guidance Note: Practical Implementation of the Decide and Provide  Approach   Lynn Basford BasfordPowers Ltd Glenn Lyons UWE / Mott MacDonald </vt:lpstr>
      <vt:lpstr>Purpose of the presentation</vt:lpstr>
      <vt:lpstr>Scene setting</vt:lpstr>
      <vt:lpstr>Changing travel behaviour</vt:lpstr>
      <vt:lpstr>What change we have seen</vt:lpstr>
      <vt:lpstr>It’s the need for access, stupid</vt:lpstr>
      <vt:lpstr>A state of flux and a need for change</vt:lpstr>
      <vt:lpstr>From predict and provide to decide and provide</vt:lpstr>
      <vt:lpstr>TRICS – it’s how you use it that matters</vt:lpstr>
      <vt:lpstr>Guidance Note</vt:lpstr>
      <vt:lpstr>Purpose</vt:lpstr>
      <vt:lpstr>What is the Decide and Provide approach?</vt:lpstr>
      <vt:lpstr>What is the Decide and Provide approach?</vt:lpstr>
      <vt:lpstr>Visioning</vt:lpstr>
      <vt:lpstr>What is the approach?</vt:lpstr>
      <vt:lpstr>Probing for better planning</vt:lpstr>
      <vt:lpstr>Scenario Planning </vt:lpstr>
      <vt:lpstr>What is scenario planning?</vt:lpstr>
      <vt:lpstr>How many scenarios do you need?</vt:lpstr>
      <vt:lpstr>Acknowledging deep uncertainty in making your case </vt:lpstr>
      <vt:lpstr>Acknowledging uncertainty in making your case</vt:lpstr>
      <vt:lpstr>A Deep Dive for the TRICS User</vt:lpstr>
      <vt:lpstr>Using TRICS Database to Decide and Provide </vt:lpstr>
      <vt:lpstr>Historic trends</vt:lpstr>
      <vt:lpstr>Historic trends</vt:lpstr>
      <vt:lpstr>Historic trends analysis</vt:lpstr>
      <vt:lpstr>Historic trends analysis</vt:lpstr>
      <vt:lpstr>Historic trends Excel template</vt:lpstr>
      <vt:lpstr>Historic trend analysis</vt:lpstr>
      <vt:lpstr>Decide &amp; Provide doesn’t stop at construction</vt:lpstr>
      <vt:lpstr>The Decide and Provide journey continues…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West</dc:creator>
  <cp:lastModifiedBy>Lynn Basford</cp:lastModifiedBy>
  <cp:revision>35</cp:revision>
  <dcterms:created xsi:type="dcterms:W3CDTF">2018-04-10T18:00:52Z</dcterms:created>
  <dcterms:modified xsi:type="dcterms:W3CDTF">2021-09-28T16:05:34Z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AuthorIds_UIVersion_2048">
    <vt:lpwstr>11</vt:lpwstr>
  </property>
</Properties>
</file>